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0" r:id="rId3"/>
    <p:sldId id="307" r:id="rId4"/>
    <p:sldId id="317" r:id="rId5"/>
    <p:sldId id="316" r:id="rId6"/>
    <p:sldId id="308" r:id="rId7"/>
    <p:sldId id="257" r:id="rId8"/>
    <p:sldId id="258" r:id="rId9"/>
    <p:sldId id="259" r:id="rId10"/>
    <p:sldId id="297" r:id="rId11"/>
    <p:sldId id="302" r:id="rId12"/>
    <p:sldId id="303" r:id="rId13"/>
    <p:sldId id="301" r:id="rId14"/>
    <p:sldId id="273" r:id="rId15"/>
    <p:sldId id="298" r:id="rId16"/>
    <p:sldId id="274" r:id="rId17"/>
    <p:sldId id="272" r:id="rId18"/>
    <p:sldId id="304" r:id="rId19"/>
    <p:sldId id="279" r:id="rId20"/>
    <p:sldId id="305" r:id="rId21"/>
    <p:sldId id="261" r:id="rId22"/>
    <p:sldId id="276" r:id="rId23"/>
    <p:sldId id="309" r:id="rId24"/>
    <p:sldId id="313" r:id="rId25"/>
    <p:sldId id="277" r:id="rId26"/>
    <p:sldId id="293" r:id="rId27"/>
    <p:sldId id="262" r:id="rId28"/>
    <p:sldId id="268" r:id="rId29"/>
    <p:sldId id="310" r:id="rId30"/>
    <p:sldId id="265" r:id="rId31"/>
    <p:sldId id="263" r:id="rId32"/>
    <p:sldId id="264" r:id="rId33"/>
    <p:sldId id="281" r:id="rId34"/>
    <p:sldId id="282" r:id="rId35"/>
    <p:sldId id="283" r:id="rId36"/>
    <p:sldId id="278" r:id="rId37"/>
    <p:sldId id="306" r:id="rId38"/>
    <p:sldId id="312" r:id="rId39"/>
    <p:sldId id="266" r:id="rId40"/>
  </p:sldIdLst>
  <p:sldSz cx="9144000" cy="6858000" type="screen4x3"/>
  <p:notesSz cx="6797675"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lbert-U"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153" autoAdjust="0"/>
  </p:normalViewPr>
  <p:slideViewPr>
    <p:cSldViewPr>
      <p:cViewPr>
        <p:scale>
          <a:sx n="100" d="100"/>
          <a:sy n="100" d="100"/>
        </p:scale>
        <p:origin x="-1110" y="66"/>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notesViewPr>
    <p:cSldViewPr>
      <p:cViewPr varScale="1">
        <p:scale>
          <a:sx n="72" d="100"/>
          <a:sy n="72" d="100"/>
        </p:scale>
        <p:origin x="-3216"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91"/>
          </a:xfrm>
          <a:prstGeom prst="rect">
            <a:avLst/>
          </a:prstGeom>
        </p:spPr>
        <p:txBody>
          <a:bodyPr vert="horz" lIns="91440" tIns="45720" rIns="91440" bIns="45720" rtlCol="0"/>
          <a:lstStyle>
            <a:lvl1pPr algn="r">
              <a:defRPr sz="1200"/>
            </a:lvl1pPr>
          </a:lstStyle>
          <a:p>
            <a:fld id="{6DFB2D51-100A-460C-B29C-8A9D4F311A30}" type="datetimeFigureOut">
              <a:rPr lang="de-DE" smtClean="0"/>
              <a:t>24.03.2019</a:t>
            </a:fld>
            <a:endParaRPr lang="de-DE"/>
          </a:p>
        </p:txBody>
      </p:sp>
      <p:sp>
        <p:nvSpPr>
          <p:cNvPr id="4" name="Folienbildplatzhalt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1599"/>
            <a:ext cx="2945659" cy="4964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1599"/>
            <a:ext cx="2945659" cy="496491"/>
          </a:xfrm>
          <a:prstGeom prst="rect">
            <a:avLst/>
          </a:prstGeom>
        </p:spPr>
        <p:txBody>
          <a:bodyPr vert="horz" lIns="91440" tIns="45720" rIns="91440" bIns="45720" rtlCol="0" anchor="b"/>
          <a:lstStyle>
            <a:lvl1pPr algn="r">
              <a:defRPr sz="1200"/>
            </a:lvl1pPr>
          </a:lstStyle>
          <a:p>
            <a:fld id="{29857AA1-A652-417A-9EED-6A5EE6AFF37B}" type="slidenum">
              <a:rPr lang="de-DE" smtClean="0"/>
              <a:t>‹Nr.›</a:t>
            </a:fld>
            <a:endParaRPr lang="de-DE"/>
          </a:p>
        </p:txBody>
      </p:sp>
    </p:spTree>
    <p:extLst>
      <p:ext uri="{BB962C8B-B14F-4D97-AF65-F5344CB8AC3E}">
        <p14:creationId xmlns:p14="http://schemas.microsoft.com/office/powerpoint/2010/main" val="1083457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Guten </a:t>
            </a:r>
            <a:r>
              <a:rPr lang="de-DE" dirty="0" err="1" smtClean="0"/>
              <a:t>Tag,meine</a:t>
            </a:r>
            <a:r>
              <a:rPr lang="de-DE" dirty="0" smtClean="0"/>
              <a:t> Damen und Herren,</a:t>
            </a:r>
          </a:p>
          <a:p>
            <a:r>
              <a:rPr lang="de-DE" dirty="0" smtClean="0"/>
              <a:t>Ich darf mich für die freundlichen Worte und die Einladung herzlich bedanken.</a:t>
            </a:r>
          </a:p>
          <a:p>
            <a:r>
              <a:rPr lang="de-DE" dirty="0" smtClean="0"/>
              <a:t>Es ist mir eine Freude</a:t>
            </a:r>
            <a:r>
              <a:rPr lang="de-DE" baseline="0" dirty="0" smtClean="0"/>
              <a:t> und ehre zugleich, dass ich zu diesem Thema zu Ihnen sprechen darf.</a:t>
            </a:r>
          </a:p>
          <a:p>
            <a:r>
              <a:rPr lang="de-DE" baseline="0" dirty="0" smtClean="0"/>
              <a:t>Ich selbst habe diesen Kurs zum 1.Mal 2000 und zum letzten Mal im letzten Jahr besucht und ich kann Sie als Teilnehmer nur beglückwünschen zu ihrer Entscheidung.</a:t>
            </a:r>
          </a:p>
          <a:p>
            <a:r>
              <a:rPr lang="de-DE" baseline="0" dirty="0" smtClean="0"/>
              <a:t>Verkehrsmedizinische Fragestellungen sind von hoher Relevanz-nicht nur für die Erstellung von Gutachten, sondern auch für ihren </a:t>
            </a:r>
            <a:r>
              <a:rPr lang="de-DE" baseline="0" dirty="0" err="1" smtClean="0"/>
              <a:t>klinischen,praxisklinischen</a:t>
            </a:r>
            <a:r>
              <a:rPr lang="de-DE" baseline="0" dirty="0" smtClean="0"/>
              <a:t> oder betriebsärztlichen Alltag.</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a:t>
            </a:fld>
            <a:endParaRPr lang="de-DE"/>
          </a:p>
        </p:txBody>
      </p:sp>
    </p:spTree>
    <p:extLst>
      <p:ext uri="{BB962C8B-B14F-4D97-AF65-F5344CB8AC3E}">
        <p14:creationId xmlns:p14="http://schemas.microsoft.com/office/powerpoint/2010/main" val="327837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prüfen :</a:t>
            </a:r>
            <a:r>
              <a:rPr lang="de-DE" baseline="0" dirty="0" smtClean="0"/>
              <a:t> ist es überhaupt ein FA-</a:t>
            </a:r>
            <a:r>
              <a:rPr lang="de-DE" baseline="0" dirty="0" err="1" smtClean="0"/>
              <a:t>GA,was</a:t>
            </a:r>
            <a:r>
              <a:rPr lang="de-DE" baseline="0" dirty="0" smtClean="0"/>
              <a:t> in mein Fachgebiet fällt ? Und</a:t>
            </a:r>
          </a:p>
          <a:p>
            <a:r>
              <a:rPr lang="de-DE" baseline="0" dirty="0" smtClean="0"/>
              <a:t>Kann ich die Fragestellung inhaltlich und in der geforderten Frist beantworten ?</a:t>
            </a:r>
          </a:p>
          <a:p>
            <a:endParaRPr lang="de-DE" baseline="0" dirty="0" smtClean="0"/>
          </a:p>
          <a:p>
            <a:r>
              <a:rPr lang="de-DE" baseline="0" dirty="0" smtClean="0"/>
              <a:t>Achtung : es sind 2 Anschreiben !</a:t>
            </a:r>
          </a:p>
          <a:p>
            <a:r>
              <a:rPr lang="de-DE" baseline="0" dirty="0" smtClean="0"/>
              <a:t>Auch wenn nur das eine an den Gutachter und das andere an den Probanden selbst adressiert ist, lassen sie sich immer beide Schreiben vorlegen, weil die dem einen ihre gutachterlichen Fragestellungen entnehmen und dem anderen den eigentlichen Sachverhalt, der zur Anordnung des Gutachtens geführt hat.</a:t>
            </a:r>
          </a:p>
          <a:p>
            <a:endParaRPr lang="de-DE" baseline="0" dirty="0" smtClean="0"/>
          </a:p>
          <a:p>
            <a:r>
              <a:rPr lang="de-DE" baseline="0" dirty="0" smtClean="0"/>
              <a:t>Prüfen sie unbedingt das Datum des Anschreibens und verlassen sie sich nicht darauf, dass </a:t>
            </a:r>
            <a:r>
              <a:rPr lang="de-DE" baseline="0" dirty="0" err="1" smtClean="0"/>
              <a:t>ie</a:t>
            </a:r>
            <a:r>
              <a:rPr lang="de-DE" baseline="0" dirty="0" smtClean="0"/>
              <a:t> immer einen aktuellen GA-Auftrag vorgelegt bekommen.</a:t>
            </a:r>
          </a:p>
          <a:p>
            <a:r>
              <a:rPr lang="de-DE" baseline="0" dirty="0" smtClean="0"/>
              <a:t>Also im vorliegenden Bsp. Wäre die Frist natürlich schon abgelaufen und wir erfahren hier im linken </a:t>
            </a:r>
            <a:r>
              <a:rPr lang="de-DE" baseline="0" dirty="0" err="1" smtClean="0"/>
              <a:t>Anschreiben,was</a:t>
            </a:r>
            <a:r>
              <a:rPr lang="de-DE" baseline="0" dirty="0" smtClean="0"/>
              <a:t> geschehen ist , der Name eines Arztes wird genannt, der Proband war bei bekannter Epilepsie mit dem Auto gegen einen Baum geprallt.</a:t>
            </a:r>
          </a:p>
          <a:p>
            <a:r>
              <a:rPr lang="de-DE" baseline="0" dirty="0" smtClean="0"/>
              <a:t>Das sind schon erste fremdanamnestische Angaben, wichtig weil wir von der Berliner Behörde als Verkehrsmediziner niemals die gesamte Akte bekommen.</a:t>
            </a:r>
          </a:p>
          <a:p>
            <a:endParaRPr lang="de-DE" baseline="0" dirty="0" smtClean="0"/>
          </a:p>
          <a:p>
            <a:r>
              <a:rPr lang="de-DE" baseline="0" dirty="0" smtClean="0"/>
              <a:t>Die Mehrzahl der Probanden kommt erst kurz vor dem Fristablauf-das  mag verschiedene Gründe haben-der Proband ist allerdings Herr des Verfahrens und könnte such schon 1 oder 2 Begutachtungen bei anderen Gutachtern absolviert haben und von einem gewissen Lerneffekt profitieren.</a:t>
            </a:r>
          </a:p>
          <a:p>
            <a:endParaRPr lang="de-DE" baseline="0" dirty="0" smtClean="0"/>
          </a:p>
          <a:p>
            <a:r>
              <a:rPr lang="de-DE" baseline="0" dirty="0" smtClean="0"/>
              <a:t>Wird es zeitlich eng, muss ein Fristaufschub immer zuvor bei der Behörde beantragt werden, wird erfahrungsgemäß bei Neuantrag der Fahrerlaubnis gewährt , darf aber bei </a:t>
            </a:r>
            <a:r>
              <a:rPr lang="de-DE" baseline="0" dirty="0" err="1" smtClean="0"/>
              <a:t>Inhabern,die</a:t>
            </a:r>
            <a:r>
              <a:rPr lang="de-DE" baseline="0" dirty="0" smtClean="0"/>
              <a:t> auch eine engere Frist-nämlich von 2 Monaten-nicht gewährt werden seitens der Behörde .</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10</a:t>
            </a:fld>
            <a:endParaRPr lang="de-DE"/>
          </a:p>
        </p:txBody>
      </p:sp>
    </p:spTree>
    <p:extLst>
      <p:ext uri="{BB962C8B-B14F-4D97-AF65-F5344CB8AC3E}">
        <p14:creationId xmlns:p14="http://schemas.microsoft.com/office/powerpoint/2010/main" val="347399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a:t>
            </a:r>
            <a:r>
              <a:rPr lang="de-DE" baseline="0" dirty="0" smtClean="0"/>
              <a:t> müssen uns auch von der Identität des zu Begutachtenden überzeugen durch Einsicht in ein Personaldokument mit Lichtbild.</a:t>
            </a:r>
          </a:p>
          <a:p>
            <a:r>
              <a:rPr lang="de-DE" baseline="0" dirty="0" smtClean="0"/>
              <a:t>Aber bitte , meine Damen und Herren, tappen sie nicht in dieselbe Falle wie ich, die dachte in einer Zeit von Alias-Identitäten auf Nummer sicher zu gehen und das Dokument kopieren oder die DPA-Nummer notieren </a:t>
            </a:r>
            <a:r>
              <a:rPr lang="de-DE" baseline="0" dirty="0" err="1" smtClean="0"/>
              <a:t>liess</a:t>
            </a:r>
            <a:r>
              <a:rPr lang="de-DE" baseline="0" dirty="0" smtClean="0"/>
              <a:t>. Sie bekommen es mit dem Datenschutzbeauftragten wegen Verstoß gegen das Personalausweisgesetz zu tun, deshalb:</a:t>
            </a:r>
          </a:p>
          <a:p>
            <a:r>
              <a:rPr lang="de-DE" baseline="0" dirty="0" smtClean="0"/>
              <a:t>Nur Einsicht nehmen und dies festhalten, den Ausweis selbst nicht kopieren und keine Nummer notieren !</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11</a:t>
            </a:fld>
            <a:endParaRPr lang="de-DE"/>
          </a:p>
        </p:txBody>
      </p:sp>
    </p:spTree>
    <p:extLst>
      <p:ext uri="{BB962C8B-B14F-4D97-AF65-F5344CB8AC3E}">
        <p14:creationId xmlns:p14="http://schemas.microsoft.com/office/powerpoint/2010/main" val="478183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Ganz wichtiger Punkt:</a:t>
            </a:r>
          </a:p>
          <a:p>
            <a:r>
              <a:rPr lang="de-DE" dirty="0" smtClean="0"/>
              <a:t>Wir erwarten die Vorlage aller relevanten Vorbefunde</a:t>
            </a:r>
            <a:r>
              <a:rPr lang="de-DE" baseline="0" dirty="0" smtClean="0"/>
              <a:t> wie </a:t>
            </a:r>
            <a:r>
              <a:rPr lang="de-DE" baseline="0" dirty="0" err="1" smtClean="0"/>
              <a:t>Atteste,Epikrisen</a:t>
            </a:r>
            <a:r>
              <a:rPr lang="de-DE" baseline="0" dirty="0" smtClean="0"/>
              <a:t> und </a:t>
            </a:r>
            <a:r>
              <a:rPr lang="de-DE" baseline="0" dirty="0" err="1" smtClean="0"/>
              <a:t>ggf.von</a:t>
            </a:r>
            <a:r>
              <a:rPr lang="de-DE" baseline="0" dirty="0" smtClean="0"/>
              <a:t> Vor-Gutachten.</a:t>
            </a:r>
          </a:p>
          <a:p>
            <a:endParaRPr lang="de-DE" baseline="0" dirty="0" smtClean="0"/>
          </a:p>
          <a:p>
            <a:r>
              <a:rPr lang="de-DE" baseline="0" dirty="0" smtClean="0"/>
              <a:t>Nur bei vollständigen Vorinformationen zum KH-Verlauf </a:t>
            </a:r>
            <a:r>
              <a:rPr lang="de-DE" baseline="0" dirty="0" err="1" smtClean="0"/>
              <a:t>z.B.bei</a:t>
            </a:r>
            <a:r>
              <a:rPr lang="de-DE" baseline="0" dirty="0" smtClean="0"/>
              <a:t> einer jahrelangen Schizophrenie ,wo neben sämtlichen Epikrisen auch ein Bericht des ambulant behandelnden Psychiaters zu fordern ist  zu :</a:t>
            </a:r>
          </a:p>
          <a:p>
            <a:r>
              <a:rPr lang="de-DE" baseline="0" dirty="0" smtClean="0"/>
              <a:t>Compliance bzgl. Regelmäßigkeit der Medikamenteneinnahme</a:t>
            </a:r>
          </a:p>
          <a:p>
            <a:r>
              <a:rPr lang="de-DE" baseline="0" dirty="0" smtClean="0"/>
              <a:t>Frequenz der Sprechstundenbesuche</a:t>
            </a:r>
          </a:p>
          <a:p>
            <a:r>
              <a:rPr lang="de-DE" baseline="0" dirty="0" err="1" smtClean="0"/>
              <a:t>Ggf.Medikamentenspiegeln</a:t>
            </a:r>
            <a:endParaRPr lang="de-DE" baseline="0" dirty="0" smtClean="0"/>
          </a:p>
          <a:p>
            <a:r>
              <a:rPr lang="de-DE" baseline="0" dirty="0" smtClean="0"/>
              <a:t>Wissen um Begleitumstände wie Alkohol-</a:t>
            </a:r>
            <a:r>
              <a:rPr lang="de-DE" baseline="0" dirty="0" err="1" smtClean="0"/>
              <a:t>bzw.Drogenmissbrauch</a:t>
            </a:r>
            <a:r>
              <a:rPr lang="de-DE" baseline="0" dirty="0" smtClean="0"/>
              <a:t> </a:t>
            </a:r>
          </a:p>
          <a:p>
            <a:r>
              <a:rPr lang="de-DE" baseline="0" dirty="0" smtClean="0"/>
              <a:t>Und wie es um die KH-Einsicht und Adhärenz der Medikamentösen Prophylaxe in der Vergangenheit bestellt war</a:t>
            </a:r>
          </a:p>
          <a:p>
            <a:endParaRPr lang="de-DE" baseline="0" dirty="0" smtClean="0"/>
          </a:p>
          <a:p>
            <a:r>
              <a:rPr lang="de-DE" baseline="0" dirty="0" smtClean="0"/>
              <a:t>Bin ich in der Lage, den langjährigen KH-Verlauf nachzuvollziehen.</a:t>
            </a:r>
          </a:p>
          <a:p>
            <a:endParaRPr lang="de-DE" baseline="0" dirty="0" smtClean="0"/>
          </a:p>
          <a:p>
            <a:r>
              <a:rPr lang="de-DE" baseline="0" dirty="0" smtClean="0"/>
              <a:t>Das ist vergleichsweise bei neurologischen KH-Bildern ähnlich, wie </a:t>
            </a:r>
            <a:r>
              <a:rPr lang="de-DE" baseline="0" dirty="0" err="1" smtClean="0"/>
              <a:t>z.B.der</a:t>
            </a:r>
            <a:r>
              <a:rPr lang="de-DE" baseline="0" dirty="0" smtClean="0"/>
              <a:t> </a:t>
            </a:r>
            <a:r>
              <a:rPr lang="de-DE" baseline="0" dirty="0" err="1" smtClean="0"/>
              <a:t>Eplepsie,wo</a:t>
            </a:r>
            <a:r>
              <a:rPr lang="de-DE" baseline="0" dirty="0" smtClean="0"/>
              <a:t> nicht nur ein aktuelles EEG und der </a:t>
            </a:r>
            <a:r>
              <a:rPr lang="de-DE" baseline="0" dirty="0" err="1" smtClean="0"/>
              <a:t>Medkamenenspiegel</a:t>
            </a:r>
            <a:r>
              <a:rPr lang="de-DE" baseline="0" dirty="0" smtClean="0"/>
              <a:t> relevant sind, sondern auch, wann der letzte Anfall belegt ist, ob es KFZ-Fahrverbote gab und ob sich der Proband daran gehalten hat.</a:t>
            </a:r>
          </a:p>
          <a:p>
            <a:endParaRPr lang="de-DE" baseline="0" dirty="0" smtClean="0"/>
          </a:p>
          <a:p>
            <a:r>
              <a:rPr lang="de-DE" baseline="0" dirty="0" smtClean="0"/>
              <a:t>Bei der persönlichen Vorsprache füllt der Proband gleich noch einen persönlichen Fragebogen aus</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12</a:t>
            </a:fld>
            <a:endParaRPr lang="de-DE"/>
          </a:p>
        </p:txBody>
      </p:sp>
    </p:spTree>
    <p:extLst>
      <p:ext uri="{BB962C8B-B14F-4D97-AF65-F5344CB8AC3E}">
        <p14:creationId xmlns:p14="http://schemas.microsoft.com/office/powerpoint/2010/main" val="159789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ist ein Muster aus meiner Praxis, den Probanden</a:t>
            </a:r>
            <a:r>
              <a:rPr lang="de-DE" baseline="0" dirty="0" smtClean="0"/>
              <a:t> mit Fragestellungen aus allen Rechtsgebieten ausfüllen und der Fragebogen gibt </a:t>
            </a:r>
            <a:r>
              <a:rPr lang="de-DE" baseline="0" dirty="0" err="1" smtClean="0"/>
              <a:t>Aufschluß</a:t>
            </a:r>
            <a:r>
              <a:rPr lang="de-DE" baseline="0" dirty="0" smtClean="0"/>
              <a:t> über relevante Vor-und Begleit-KH wie Diab.,</a:t>
            </a:r>
            <a:r>
              <a:rPr lang="de-DE" baseline="0" dirty="0" err="1" smtClean="0"/>
              <a:t>Hypertonus,HKL</a:t>
            </a:r>
            <a:r>
              <a:rPr lang="de-DE" baseline="0" dirty="0" smtClean="0"/>
              <a:t>-KH</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13</a:t>
            </a:fld>
            <a:endParaRPr lang="de-DE"/>
          </a:p>
        </p:txBody>
      </p:sp>
    </p:spTree>
    <p:extLst>
      <p:ext uri="{BB962C8B-B14F-4D97-AF65-F5344CB8AC3E}">
        <p14:creationId xmlns:p14="http://schemas.microsoft.com/office/powerpoint/2010/main" val="38562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14</a:t>
            </a:fld>
            <a:endParaRPr lang="de-DE"/>
          </a:p>
        </p:txBody>
      </p:sp>
    </p:spTree>
    <p:extLst>
      <p:ext uri="{BB962C8B-B14F-4D97-AF65-F5344CB8AC3E}">
        <p14:creationId xmlns:p14="http://schemas.microsoft.com/office/powerpoint/2010/main" val="338969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15</a:t>
            </a:fld>
            <a:endParaRPr lang="de-DE"/>
          </a:p>
        </p:txBody>
      </p:sp>
    </p:spTree>
    <p:extLst>
      <p:ext uri="{BB962C8B-B14F-4D97-AF65-F5344CB8AC3E}">
        <p14:creationId xmlns:p14="http://schemas.microsoft.com/office/powerpoint/2010/main" val="391566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16</a:t>
            </a:fld>
            <a:endParaRPr lang="de-DE"/>
          </a:p>
        </p:txBody>
      </p:sp>
    </p:spTree>
    <p:extLst>
      <p:ext uri="{BB962C8B-B14F-4D97-AF65-F5344CB8AC3E}">
        <p14:creationId xmlns:p14="http://schemas.microsoft.com/office/powerpoint/2010/main" val="252159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bedienen uns dieser Checkliste zur</a:t>
            </a:r>
            <a:r>
              <a:rPr lang="de-DE" baseline="0" dirty="0" smtClean="0"/>
              <a:t> Vereinfachung des </a:t>
            </a:r>
            <a:r>
              <a:rPr lang="de-DE" baseline="0" dirty="0" err="1" smtClean="0"/>
              <a:t>procedere</a:t>
            </a:r>
            <a:r>
              <a:rPr lang="de-DE" baseline="0" dirty="0" smtClean="0"/>
              <a:t>, wo wir die zutreffenden Dinge nur nach ankreuzen und die der Proband am Ende des Aufnahmegesprächs ausgehändigt bekommt.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17</a:t>
            </a:fld>
            <a:endParaRPr lang="de-DE"/>
          </a:p>
        </p:txBody>
      </p:sp>
    </p:spTree>
    <p:extLst>
      <p:ext uri="{BB962C8B-B14F-4D97-AF65-F5344CB8AC3E}">
        <p14:creationId xmlns:p14="http://schemas.microsoft.com/office/powerpoint/2010/main" val="3878165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dirty="0" smtClean="0"/>
              <a:t>Das persönliche Erscheinen im Vorfeld ist auch deshalb wichtig, um zu entscheiden, wann wir den GA-Termin planen.</a:t>
            </a:r>
          </a:p>
          <a:p>
            <a:r>
              <a:rPr lang="de-DE" dirty="0" smtClean="0"/>
              <a:t>Kann ich die Begutachtung allein mit ihm absolvieren oder:</a:t>
            </a:r>
          </a:p>
          <a:p>
            <a:r>
              <a:rPr lang="de-DE" dirty="0" smtClean="0"/>
              <a:t>Sollte lieber eine Mitarbeiterin mit in der Praxis anwesend sein ?</a:t>
            </a:r>
          </a:p>
          <a:p>
            <a:endParaRPr lang="de-DE" dirty="0" smtClean="0"/>
          </a:p>
          <a:p>
            <a:r>
              <a:rPr lang="de-DE" dirty="0" smtClean="0"/>
              <a:t>Ja,</a:t>
            </a:r>
            <a:r>
              <a:rPr lang="de-DE" baseline="0" dirty="0" smtClean="0"/>
              <a:t> meine Damen und Herren –</a:t>
            </a:r>
            <a:r>
              <a:rPr lang="de-DE" baseline="0" dirty="0" err="1" smtClean="0"/>
              <a:t>safety</a:t>
            </a:r>
            <a:r>
              <a:rPr lang="de-DE" baseline="0" dirty="0" smtClean="0"/>
              <a:t> </a:t>
            </a:r>
            <a:r>
              <a:rPr lang="de-DE" baseline="0" dirty="0" err="1" smtClean="0"/>
              <a:t>first</a:t>
            </a:r>
            <a:r>
              <a:rPr lang="de-DE" baseline="0" dirty="0" smtClean="0"/>
              <a:t>!</a:t>
            </a:r>
          </a:p>
          <a:p>
            <a:r>
              <a:rPr lang="de-DE" baseline="0" dirty="0" smtClean="0"/>
              <a:t>Bitte denken Sie daran, dass  uns in diesem gutachterlichen Feld der Verkehrsmedizin auch Menschen mit sehr bewegten Biografien begegnen wie Straftäter, unbehandelte Psychose-Kranke und </a:t>
            </a:r>
            <a:r>
              <a:rPr lang="de-DE" baseline="0" dirty="0" err="1" smtClean="0"/>
              <a:t>vllt.auch</a:t>
            </a:r>
            <a:r>
              <a:rPr lang="de-DE" baseline="0" dirty="0" smtClean="0"/>
              <a:t> Reichsbürger, die mit Waffen herumlaufen.</a:t>
            </a:r>
          </a:p>
          <a:p>
            <a:endParaRPr lang="de-DE" baseline="0" dirty="0" smtClean="0"/>
          </a:p>
          <a:p>
            <a:r>
              <a:rPr lang="de-DE" baseline="0" dirty="0" smtClean="0"/>
              <a:t>Wir klären im Vorfeld auch die Kostenfrage, </a:t>
            </a:r>
            <a:r>
              <a:rPr lang="de-DE" baseline="0" dirty="0" err="1" smtClean="0"/>
              <a:t>d.h.eine</a:t>
            </a:r>
            <a:r>
              <a:rPr lang="de-DE" baseline="0" dirty="0" smtClean="0"/>
              <a:t> Bezahlung des Honorars in Vorkasse sowie eine Vereinbarung über ein Ausfallhonorar wenn der Gutachtentermin nicht rechtzeitig abgesagt wird oder gar nicht wahrgenommen wird.</a:t>
            </a:r>
          </a:p>
          <a:p>
            <a:endParaRPr lang="de-DE" baseline="0" dirty="0" smtClean="0"/>
          </a:p>
          <a:p>
            <a:r>
              <a:rPr lang="de-DE" baseline="0" dirty="0" smtClean="0"/>
              <a:t>Dieses </a:t>
            </a:r>
            <a:r>
              <a:rPr lang="de-DE" baseline="0" dirty="0" err="1" smtClean="0"/>
              <a:t>procedere</a:t>
            </a:r>
            <a:r>
              <a:rPr lang="de-DE" baseline="0" dirty="0" smtClean="0"/>
              <a:t> hat sich bewährt, denn der Proband bezahlt wahrscheinlich im Nachhinein ein positives Gutachten aber möglicherweise keines mit negativem Ausgang.</a:t>
            </a:r>
          </a:p>
          <a:p>
            <a:endParaRPr lang="de-DE" dirty="0" smtClean="0"/>
          </a:p>
          <a:p>
            <a:r>
              <a:rPr lang="de-DE" dirty="0" smtClean="0"/>
              <a:t>Bei bestimmten Fragestellungen wie vorbekannten kognitiven </a:t>
            </a:r>
            <a:r>
              <a:rPr lang="de-DE" dirty="0" err="1" smtClean="0"/>
              <a:t>Störungen,Psychosen</a:t>
            </a:r>
            <a:r>
              <a:rPr lang="de-DE" dirty="0" smtClean="0"/>
              <a:t>, Zustand nach operativen Eingriffen und </a:t>
            </a:r>
            <a:r>
              <a:rPr lang="de-DE" dirty="0" err="1" smtClean="0"/>
              <a:t>i.d.R.auch</a:t>
            </a:r>
            <a:r>
              <a:rPr lang="de-DE" dirty="0" smtClean="0"/>
              <a:t> immer bei einer Therapie mit Psychopharmaka und </a:t>
            </a:r>
            <a:r>
              <a:rPr lang="de-DE" dirty="0" err="1" smtClean="0"/>
              <a:t>Antiepileptika</a:t>
            </a:r>
            <a:r>
              <a:rPr lang="de-DE" dirty="0" smtClean="0"/>
              <a:t>,</a:t>
            </a:r>
          </a:p>
          <a:p>
            <a:r>
              <a:rPr lang="de-DE" dirty="0" smtClean="0"/>
              <a:t>Kann im Vorfeld</a:t>
            </a:r>
            <a:r>
              <a:rPr lang="de-DE" baseline="0" dirty="0" smtClean="0"/>
              <a:t> schon absehbar sein, dass eine testpsychologische Untersuchung erforderlich ist.</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29857AA1-A652-417A-9EED-6A5EE6AFF37B}" type="slidenum">
              <a:rPr lang="de-DE" smtClean="0"/>
              <a:t>18</a:t>
            </a:fld>
            <a:endParaRPr lang="de-DE"/>
          </a:p>
        </p:txBody>
      </p:sp>
    </p:spTree>
    <p:extLst>
      <p:ext uri="{BB962C8B-B14F-4D97-AF65-F5344CB8AC3E}">
        <p14:creationId xmlns:p14="http://schemas.microsoft.com/office/powerpoint/2010/main" val="124189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Da kommen wir mit unserem üblichen eigenen Screening-Instrumentarium, dem wir uns durchaus im Praxisalltag bedienen nicht weiter ,</a:t>
            </a:r>
          </a:p>
          <a:p>
            <a:r>
              <a:rPr lang="de-DE" baseline="0" dirty="0" smtClean="0"/>
              <a:t>Sondern verweisen dafür an eine Begutachtungsstelle für Kraftfahreignung.</a:t>
            </a:r>
          </a:p>
        </p:txBody>
      </p:sp>
      <p:sp>
        <p:nvSpPr>
          <p:cNvPr id="4" name="Foliennummernplatzhalter 3"/>
          <p:cNvSpPr>
            <a:spLocks noGrp="1"/>
          </p:cNvSpPr>
          <p:nvPr>
            <p:ph type="sldNum" sz="quarter" idx="10"/>
          </p:nvPr>
        </p:nvSpPr>
        <p:spPr/>
        <p:txBody>
          <a:bodyPr/>
          <a:lstStyle/>
          <a:p>
            <a:fld id="{29857AA1-A652-417A-9EED-6A5EE6AFF37B}" type="slidenum">
              <a:rPr lang="de-DE" smtClean="0"/>
              <a:t>19</a:t>
            </a:fld>
            <a:endParaRPr lang="de-DE"/>
          </a:p>
        </p:txBody>
      </p:sp>
    </p:spTree>
    <p:extLst>
      <p:ext uri="{BB962C8B-B14F-4D97-AF65-F5344CB8AC3E}">
        <p14:creationId xmlns:p14="http://schemas.microsoft.com/office/powerpoint/2010/main" val="117882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Anspruch und Wirklichkeit stehen sich dabei oft diametral gegenüber.</a:t>
            </a:r>
          </a:p>
          <a:p>
            <a:r>
              <a:rPr lang="de-DE" dirty="0" smtClean="0"/>
              <a:t>So ist Mobilität</a:t>
            </a:r>
            <a:r>
              <a:rPr lang="de-DE" baseline="0" dirty="0" smtClean="0"/>
              <a:t> bis ins hohe Alter z.B. auch politisch gewollt, wie das hier einem aktuellen Statement von Herrn Scheuer zu entnehmen ist,</a:t>
            </a:r>
          </a:p>
          <a:p>
            <a:r>
              <a:rPr lang="de-DE" baseline="0" dirty="0" smtClean="0"/>
              <a:t>Andererseits sitzen mir täglich Patienten in der Sprechstunde gegenüber mit Beratungsbedarf zur Kraftfahrtauglichkeit, den ich sehe, was bei den Betroffenen keinesfalls so von Einsicht geprägt ist wie bei Prinz Philipp.</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a:t>
            </a:fld>
            <a:endParaRPr lang="de-DE"/>
          </a:p>
        </p:txBody>
      </p:sp>
    </p:spTree>
    <p:extLst>
      <p:ext uri="{BB962C8B-B14F-4D97-AF65-F5344CB8AC3E}">
        <p14:creationId xmlns:p14="http://schemas.microsoft.com/office/powerpoint/2010/main" val="1929144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Probanden absolvieren hier die Tests , wie sie üblicherweise auch in der MPU verwandt werden.</a:t>
            </a:r>
          </a:p>
          <a:p>
            <a:r>
              <a:rPr lang="de-DE" dirty="0" smtClean="0"/>
              <a:t>Die Duldung derartiger für notwendig erachteter Zusatzuntersuchung kann ich mit Hinweis auf eine Mitwirkungspflicht</a:t>
            </a:r>
            <a:r>
              <a:rPr lang="de-DE" baseline="0" dirty="0" smtClean="0"/>
              <a:t> erwarten, aber auch nicht erzwingen.</a:t>
            </a:r>
          </a:p>
          <a:p>
            <a:r>
              <a:rPr lang="de-DE" baseline="0" dirty="0" smtClean="0"/>
              <a:t>Eine Ablehnung würde aber für den Betreffenden beweisrechtliche Nachteile mit sich bringen.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20</a:t>
            </a:fld>
            <a:endParaRPr lang="de-DE"/>
          </a:p>
        </p:txBody>
      </p:sp>
    </p:spTree>
    <p:extLst>
      <p:ext uri="{BB962C8B-B14F-4D97-AF65-F5344CB8AC3E}">
        <p14:creationId xmlns:p14="http://schemas.microsoft.com/office/powerpoint/2010/main" val="203651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Vorbereitung ist perfekt,</a:t>
            </a:r>
            <a:r>
              <a:rPr lang="de-DE" baseline="0" dirty="0" smtClean="0"/>
              <a:t> alle geforderten Befunde liegen vor.</a:t>
            </a:r>
          </a:p>
          <a:p>
            <a:r>
              <a:rPr lang="de-DE" baseline="0" dirty="0" smtClean="0"/>
              <a:t>Ich konnte am Vortag alles studieren und </a:t>
            </a:r>
            <a:r>
              <a:rPr lang="de-DE" baseline="0" dirty="0" err="1" smtClean="0"/>
              <a:t>ggf.nochmals</a:t>
            </a:r>
            <a:r>
              <a:rPr lang="de-DE" baseline="0" dirty="0" smtClean="0"/>
              <a:t> in den Begutachtungs-LL nachlesen oder in sonstiger Literatur.</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21</a:t>
            </a:fld>
            <a:endParaRPr lang="de-DE"/>
          </a:p>
        </p:txBody>
      </p:sp>
    </p:spTree>
    <p:extLst>
      <p:ext uri="{BB962C8B-B14F-4D97-AF65-F5344CB8AC3E}">
        <p14:creationId xmlns:p14="http://schemas.microsoft.com/office/powerpoint/2010/main" val="235544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5988" y="744538"/>
            <a:ext cx="4965700" cy="3724275"/>
          </a:xfrm>
        </p:spPr>
      </p:sp>
      <p:sp>
        <p:nvSpPr>
          <p:cNvPr id="3" name="Notizenplatzhalter 2"/>
          <p:cNvSpPr>
            <a:spLocks noGrp="1"/>
          </p:cNvSpPr>
          <p:nvPr>
            <p:ph type="body" idx="1"/>
          </p:nvPr>
        </p:nvSpPr>
        <p:spPr/>
        <p:txBody>
          <a:bodyPr/>
          <a:lstStyle/>
          <a:p>
            <a:r>
              <a:rPr lang="de-DE" dirty="0" smtClean="0"/>
              <a:t>Das ist sozusagen ihre wichtigste Literatur.</a:t>
            </a:r>
          </a:p>
          <a:p>
            <a:r>
              <a:rPr lang="de-DE" dirty="0" smtClean="0"/>
              <a:t>Lassen</a:t>
            </a:r>
            <a:r>
              <a:rPr lang="de-DE" baseline="0" dirty="0" smtClean="0"/>
              <a:t> sie mich an der Stelle  darauf hinweisen, dass die eigentlichen Begutachtungs-LL in einer l</a:t>
            </a:r>
            <a:r>
              <a:rPr lang="de-DE" dirty="0" smtClean="0"/>
              <a:t>etzten Druckversion von </a:t>
            </a:r>
            <a:r>
              <a:rPr lang="de-DE" baseline="0" dirty="0" smtClean="0"/>
              <a:t> 5/2014 vorliegen , alle danach erfolgten Änderungen liegen ausschl. als  </a:t>
            </a:r>
            <a:r>
              <a:rPr lang="de-DE" baseline="0" dirty="0" err="1" smtClean="0"/>
              <a:t>download</a:t>
            </a:r>
            <a:r>
              <a:rPr lang="de-DE" baseline="0" dirty="0" smtClean="0"/>
              <a:t> –Versionen vor und in dem erst unlängst erschienenen Kommentar.</a:t>
            </a:r>
          </a:p>
          <a:p>
            <a:r>
              <a:rPr lang="de-DE" baseline="0" dirty="0" err="1" smtClean="0"/>
              <a:t>Diesbeüglich</a:t>
            </a:r>
            <a:r>
              <a:rPr lang="de-DE" baseline="0" dirty="0" smtClean="0"/>
              <a:t> bitte ich sie an der Stelle um Korrektur des Datums in ihrem Script, wo sich der Fehlerteufel eingeschlichen hat.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22</a:t>
            </a:fld>
            <a:endParaRPr lang="de-DE"/>
          </a:p>
        </p:txBody>
      </p:sp>
    </p:spTree>
    <p:extLst>
      <p:ext uri="{BB962C8B-B14F-4D97-AF65-F5344CB8AC3E}">
        <p14:creationId xmlns:p14="http://schemas.microsoft.com/office/powerpoint/2010/main" val="282858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weiteres wichtiges Script ist das Positionspapier dieser Fachgesellschaften vom November 2018, was unverzichtbar ist für die Bewertung</a:t>
            </a:r>
            <a:r>
              <a:rPr lang="de-DE" baseline="0" dirty="0" smtClean="0"/>
              <a:t> der Fahreignung nach TIA und </a:t>
            </a:r>
            <a:r>
              <a:rPr lang="de-DE" baseline="0" dirty="0" err="1" smtClean="0"/>
              <a:t>Schaganfall</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23</a:t>
            </a:fld>
            <a:endParaRPr lang="de-DE"/>
          </a:p>
        </p:txBody>
      </p:sp>
    </p:spTree>
    <p:extLst>
      <p:ext uri="{BB962C8B-B14F-4D97-AF65-F5344CB8AC3E}">
        <p14:creationId xmlns:p14="http://schemas.microsoft.com/office/powerpoint/2010/main" val="214415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Dann gibt es noch ein weiteres Buch gerade erschienen für die psychiatrischen Fragestellungen.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24</a:t>
            </a:fld>
            <a:endParaRPr lang="de-DE"/>
          </a:p>
        </p:txBody>
      </p:sp>
    </p:spTree>
    <p:extLst>
      <p:ext uri="{BB962C8B-B14F-4D97-AF65-F5344CB8AC3E}">
        <p14:creationId xmlns:p14="http://schemas.microsoft.com/office/powerpoint/2010/main" val="2359241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Nun ist es soweit : Tag der Begutachtung und der Proband trägt vor, dass seine Begleitperson anwesend sein soll.</a:t>
            </a:r>
          </a:p>
          <a:p>
            <a:r>
              <a:rPr lang="de-DE" dirty="0" smtClean="0"/>
              <a:t>Das will die </a:t>
            </a:r>
            <a:r>
              <a:rPr lang="de-DE" dirty="0" err="1" smtClean="0"/>
              <a:t>Mehzahl</a:t>
            </a:r>
            <a:r>
              <a:rPr lang="de-DE" dirty="0" smtClean="0"/>
              <a:t> der Gutachter in meinem Fach eigentlich nicht, weil wir einen </a:t>
            </a:r>
            <a:r>
              <a:rPr lang="de-DE" dirty="0" err="1" smtClean="0"/>
              <a:t>Einfluß</a:t>
            </a:r>
            <a:r>
              <a:rPr lang="de-DE" dirty="0" smtClean="0"/>
              <a:t> auf das Antwortverhalten des Probanden</a:t>
            </a:r>
            <a:r>
              <a:rPr lang="de-DE" baseline="0" dirty="0" smtClean="0"/>
              <a:t> befürchten , Proband oder auch Gutachter abgelenkt </a:t>
            </a:r>
            <a:r>
              <a:rPr lang="de-DE" baseline="0" dirty="0" err="1" smtClean="0"/>
              <a:t>werden.Die</a:t>
            </a:r>
            <a:r>
              <a:rPr lang="de-DE" baseline="0" dirty="0" smtClean="0"/>
              <a:t> Rechtslage wird von der Gerichtsbarkeit unterschiedlich beurteilt, aber immer öfter </a:t>
            </a:r>
            <a:r>
              <a:rPr lang="de-DE" baseline="0" dirty="0" err="1" smtClean="0"/>
              <a:t>ird</a:t>
            </a:r>
            <a:r>
              <a:rPr lang="de-DE" baseline="0" dirty="0" smtClean="0"/>
              <a:t> sich dafür ausgesprochen , dem Wunsch nach der Drittperson zu entsprechen.</a:t>
            </a:r>
          </a:p>
          <a:p>
            <a:r>
              <a:rPr lang="de-DE" baseline="0" dirty="0" smtClean="0"/>
              <a:t>Ich handhabe das dann so, dass eine Teilnahme der Drittperson zugesagt wird unter der Voraussetzung, dass sie sich so im Raum platzieren lässt, dass weder zum Probanden noch zu mir Blickkontakt besteht und das ein Eingriff ins Gespräch ausbleibt.</a:t>
            </a:r>
          </a:p>
          <a:p>
            <a:endParaRPr lang="de-DE" baseline="0" dirty="0" smtClean="0"/>
          </a:p>
          <a:p>
            <a:r>
              <a:rPr lang="de-DE" baseline="0" dirty="0" smtClean="0"/>
              <a:t>Nun habe ich am Tag der Begutachtung </a:t>
            </a:r>
            <a:r>
              <a:rPr lang="de-DE" baseline="0" dirty="0" err="1" smtClean="0"/>
              <a:t>vllt.gerade</a:t>
            </a:r>
            <a:r>
              <a:rPr lang="de-DE" baseline="0" dirty="0" smtClean="0"/>
              <a:t> von 8-14 Uhr die Sprechstunde absolviert und nun ab 15 Uhr sitzt der Proband vor mir und ich muss mir darüber im Klaren sein, dass jetzt die Metamorphose beginnt.</a:t>
            </a:r>
          </a:p>
          <a:p>
            <a:endParaRPr lang="de-DE" baseline="0" dirty="0" smtClean="0"/>
          </a:p>
          <a:p>
            <a:r>
              <a:rPr lang="de-DE" baseline="0" dirty="0" smtClean="0"/>
              <a:t>Bin ich meinen Patienten im Behandlungsauftrag nach dem Fürsorgeprinzip verbunden, wandle ich mich als Gutachterin in Diejenige, die nur noch strikter Neutralität und Objektivität verpflichtet zu sein hat.</a:t>
            </a:r>
          </a:p>
          <a:p>
            <a:endParaRPr lang="de-DE" baseline="0" dirty="0" smtClean="0"/>
          </a:p>
          <a:p>
            <a:r>
              <a:rPr lang="de-DE" baseline="0" dirty="0" smtClean="0"/>
              <a:t>Aus diesem Grunde ist es auch ausgeschlossen, dass ich ein Gutachten für einen in meiner Behandlung stehenden Patienten erstelle.</a:t>
            </a:r>
          </a:p>
          <a:p>
            <a:endParaRPr lang="de-DE" baseline="0" dirty="0" smtClean="0"/>
          </a:p>
          <a:p>
            <a:r>
              <a:rPr lang="de-DE" baseline="0" dirty="0" smtClean="0"/>
              <a:t>Die Interaktion zwischen mir als Gutachterin und dem zu Begutachtenden ist oft schwieriger als die übliche Kommunikation in der Sprechstunde, aber:</a:t>
            </a:r>
          </a:p>
          <a:p>
            <a:r>
              <a:rPr lang="de-DE" baseline="0" dirty="0" smtClean="0"/>
              <a:t>Sie sollte es in jedem Falle nicht an Empathie fehlen lassen.</a:t>
            </a:r>
          </a:p>
          <a:p>
            <a:r>
              <a:rPr lang="de-DE" baseline="0" dirty="0" smtClean="0"/>
              <a:t>Dazu gehören ein freundlicher Empfang durch die Mitarbeiter und Anbieten von Wasser während der Exploration.</a:t>
            </a:r>
          </a:p>
          <a:p>
            <a:endParaRPr lang="de-DE" baseline="0" dirty="0" smtClean="0"/>
          </a:p>
          <a:p>
            <a:r>
              <a:rPr lang="de-DE" baseline="0" dirty="0" smtClean="0"/>
              <a:t>Meine eigenen Überzeugungen und Befindlichkeiten müssen von mir reflektiert und in ihrem Einfluss so weit wie möglich eingeschränkt werden </a:t>
            </a:r>
          </a:p>
          <a:p>
            <a:r>
              <a:rPr lang="de-DE" baseline="0" dirty="0" smtClean="0"/>
              <a:t>Denken sie an die Reichsbürger-das fällt nicht immer leicht !)</a:t>
            </a:r>
          </a:p>
          <a:p>
            <a:endParaRPr lang="de-DE" baseline="0" dirty="0" smtClean="0"/>
          </a:p>
          <a:p>
            <a:r>
              <a:rPr lang="de-DE" baseline="0" dirty="0" smtClean="0"/>
              <a:t>Auch Probanden sind sich manchmal dieses Rollenwechsels des Arztes als Gutachter nicht bewusst und müssen dann </a:t>
            </a:r>
            <a:r>
              <a:rPr lang="de-DE" baseline="0" dirty="0" err="1" smtClean="0"/>
              <a:t>nocheinmal</a:t>
            </a:r>
            <a:r>
              <a:rPr lang="de-DE" baseline="0" dirty="0" smtClean="0"/>
              <a:t> bewusst darauf angesprochen werden.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25</a:t>
            </a:fld>
            <a:endParaRPr lang="de-DE"/>
          </a:p>
        </p:txBody>
      </p:sp>
    </p:spTree>
    <p:extLst>
      <p:ext uri="{BB962C8B-B14F-4D97-AF65-F5344CB8AC3E}">
        <p14:creationId xmlns:p14="http://schemas.microsoft.com/office/powerpoint/2010/main" val="73123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Für</a:t>
            </a:r>
            <a:r>
              <a:rPr lang="de-DE" baseline="0" dirty="0" smtClean="0"/>
              <a:t> die Anamnese empfiehlt sich ein strukturiertes Interview an dessen Anfang ich immer die Frage nach der aktuellen Lebenssituation stelle.</a:t>
            </a:r>
          </a:p>
          <a:p>
            <a:r>
              <a:rPr lang="de-DE" baseline="0" dirty="0" smtClean="0"/>
              <a:t>Soziale Daten muss ich sowie erfragen und zuerst darüber zu sprechen, fällt den meisten Menschen nicht schwer, ist ein guter Einstieg ins Gespräch und ich prüfe dabei schon wie ist die Kontaktaufnahme, der Antrieb, die Stimmungslage, der spontane Rapport.</a:t>
            </a:r>
          </a:p>
          <a:p>
            <a:r>
              <a:rPr lang="de-DE" baseline="0" dirty="0" smtClean="0"/>
              <a:t>Ich erfrage die bisherige Fahrleistung und ob es über die aktenkundigen Fakten noch andere Auffälligkeiten im Straßenverkehr gab.</a:t>
            </a:r>
          </a:p>
          <a:p>
            <a:r>
              <a:rPr lang="de-DE" baseline="0" dirty="0" smtClean="0"/>
              <a:t>Danach lasse ich mir einen typischen Tagesablauf so ausführlich wie möglich berichten, werden doch hier am ehesten Fähigkeitsstörungen , berufliche Tätigkeit und Freizeitaktivitäten deutlich.</a:t>
            </a:r>
          </a:p>
          <a:p>
            <a:r>
              <a:rPr lang="de-DE" baseline="0" dirty="0" smtClean="0"/>
              <a:t>Im Gegensatz zu Begutachtungen in anderen Rechtsgebieten wie z.B. bei Probanden, die ich für die DRV untersuche, die bereit sind, mir sofort eine Fülle von Beschwerden zu berichten, weil sie die Rente haben wollen, muss ich hier, wo es um die Fahrerlaubnis geht, eher mit Dissimulationstendenzen rechnen, wo sich der Proband als vollkommen gesund darstellt.</a:t>
            </a:r>
          </a:p>
          <a:p>
            <a:endParaRPr lang="de-DE" baseline="0" dirty="0" smtClean="0"/>
          </a:p>
          <a:p>
            <a:r>
              <a:rPr lang="de-DE" baseline="0" dirty="0" smtClean="0"/>
              <a:t>Die KH-Anamnese und allgemeine Anamnese erfasse ich schon größtenteils mit dem Fragebogen, hinterfrage da, wo Unklarheiten geblieben sind.</a:t>
            </a:r>
          </a:p>
          <a:p>
            <a:endParaRPr lang="de-DE" baseline="0" dirty="0" smtClean="0"/>
          </a:p>
          <a:p>
            <a:r>
              <a:rPr lang="de-DE" baseline="0" dirty="0" smtClean="0"/>
              <a:t>Der Proband schildert mir seinen KH-Verlauf aus seiner Sicht , den ich wiederum abgleiche mit den vorliegenden Befunden.</a:t>
            </a:r>
          </a:p>
          <a:p>
            <a:r>
              <a:rPr lang="de-DE" baseline="0" dirty="0" err="1" smtClean="0"/>
              <a:t>Z.B.ist</a:t>
            </a:r>
            <a:r>
              <a:rPr lang="de-DE" baseline="0" dirty="0" smtClean="0"/>
              <a:t> zu klären:</a:t>
            </a:r>
          </a:p>
          <a:p>
            <a:r>
              <a:rPr lang="de-DE" baseline="0" dirty="0" smtClean="0"/>
              <a:t>Wie ist es zu Zwangseinweisungen in die Psychiatrie gekommen ?</a:t>
            </a:r>
          </a:p>
          <a:p>
            <a:r>
              <a:rPr lang="de-DE" baseline="0" dirty="0" smtClean="0"/>
              <a:t>War es das </a:t>
            </a:r>
            <a:r>
              <a:rPr lang="de-DE" baseline="0" dirty="0" err="1" smtClean="0"/>
              <a:t>selbstiniziierte</a:t>
            </a:r>
            <a:r>
              <a:rPr lang="de-DE" baseline="0" dirty="0" smtClean="0"/>
              <a:t> Absetzen der Psychopharmaka ?</a:t>
            </a:r>
          </a:p>
          <a:p>
            <a:r>
              <a:rPr lang="de-DE" baseline="0" dirty="0" smtClean="0"/>
              <a:t>Oder:</a:t>
            </a:r>
          </a:p>
          <a:p>
            <a:r>
              <a:rPr lang="de-DE" baseline="0" dirty="0" smtClean="0"/>
              <a:t>Unter welchen Umständen ist ein Epilepsie-Patient mit dem Auto verunfallt.</a:t>
            </a:r>
          </a:p>
          <a:p>
            <a:r>
              <a:rPr lang="de-DE" baseline="0" dirty="0" smtClean="0"/>
              <a:t>Hat Alkoholisierung eine Rolle gespielt , als es zu SHT kam ?</a:t>
            </a:r>
          </a:p>
          <a:p>
            <a:endParaRPr lang="de-DE" baseline="0" dirty="0" smtClean="0"/>
          </a:p>
          <a:p>
            <a:r>
              <a:rPr lang="de-DE" baseline="0" dirty="0" smtClean="0"/>
              <a:t>Es erfolgt immer und bei jeder Fragestellung eine körperliche Untersuchung (internistisch und neurologisch.</a:t>
            </a:r>
          </a:p>
          <a:p>
            <a:r>
              <a:rPr lang="de-DE" baseline="0" dirty="0" smtClean="0"/>
              <a:t>Grundlage des </a:t>
            </a:r>
            <a:r>
              <a:rPr lang="de-DE" baseline="0" dirty="0" err="1" smtClean="0"/>
              <a:t>ppB</a:t>
            </a:r>
            <a:r>
              <a:rPr lang="de-DE" baseline="0" dirty="0" smtClean="0"/>
              <a:t> ist die Exploration.</a:t>
            </a:r>
          </a:p>
          <a:p>
            <a:r>
              <a:rPr lang="de-DE" baseline="0" dirty="0" smtClean="0"/>
              <a:t>Sie sollte solange erfolgen, bis ich mir über den </a:t>
            </a:r>
            <a:r>
              <a:rPr lang="de-DE" baseline="0" dirty="0" err="1" smtClean="0"/>
              <a:t>ppB</a:t>
            </a:r>
            <a:r>
              <a:rPr lang="de-DE" baseline="0" dirty="0" smtClean="0"/>
              <a:t> und die Beantwortung der Fragestellung klar geworden </a:t>
            </a:r>
            <a:r>
              <a:rPr lang="de-DE" baseline="0" dirty="0" err="1" smtClean="0"/>
              <a:t>bin.Durchschnittlich</a:t>
            </a:r>
            <a:r>
              <a:rPr lang="de-DE" baseline="0" dirty="0" smtClean="0"/>
              <a:t> werden dafür 60 </a:t>
            </a:r>
            <a:r>
              <a:rPr lang="de-DE" baseline="0" dirty="0" err="1" smtClean="0"/>
              <a:t>Min.benötigt</a:t>
            </a:r>
            <a:r>
              <a:rPr lang="de-DE" baseline="0" dirty="0" smtClean="0"/>
              <a:t>.</a:t>
            </a:r>
          </a:p>
          <a:p>
            <a:r>
              <a:rPr lang="de-DE" baseline="0" dirty="0" smtClean="0"/>
              <a:t>Gestatten Sie mir den ausdrücklichen Hinweis, dass im </a:t>
            </a:r>
            <a:r>
              <a:rPr lang="de-DE" baseline="0" dirty="0" err="1" smtClean="0"/>
              <a:t>ppB</a:t>
            </a:r>
            <a:r>
              <a:rPr lang="de-DE" baseline="0" dirty="0" smtClean="0"/>
              <a:t> anamnestische Angaben </a:t>
            </a:r>
            <a:r>
              <a:rPr lang="de-DE" baseline="0" dirty="0" err="1" smtClean="0"/>
              <a:t>bzw.Symptomaufzählungen</a:t>
            </a:r>
            <a:r>
              <a:rPr lang="de-DE" baseline="0" dirty="0" smtClean="0"/>
              <a:t> nicht </a:t>
            </a:r>
            <a:r>
              <a:rPr lang="de-DE" baseline="0" smtClean="0"/>
              <a:t>zu suchen haben.</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26</a:t>
            </a:fld>
            <a:endParaRPr lang="de-DE"/>
          </a:p>
        </p:txBody>
      </p:sp>
    </p:spTree>
    <p:extLst>
      <p:ext uri="{BB962C8B-B14F-4D97-AF65-F5344CB8AC3E}">
        <p14:creationId xmlns:p14="http://schemas.microsoft.com/office/powerpoint/2010/main" val="229747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Meine</a:t>
            </a:r>
            <a:r>
              <a:rPr lang="de-DE" baseline="0" dirty="0" smtClean="0"/>
              <a:t> Empfehlung wäre immer, dies möglichst zeitnah zu tun, am besten gleich nach der Untersuchung, wenn die Erinnerung noch frisch ist und nicht die nächsten 30 Sprechstundenpatienten am Folgetag oder weitere Probandengeschichten der nächsten Gutachten die erste überlagern.</a:t>
            </a:r>
          </a:p>
          <a:p>
            <a:r>
              <a:rPr lang="de-DE" baseline="0" dirty="0" smtClean="0"/>
              <a:t>Die Formulierungen müssen für die medizinischen Laien ( das sind sowohl Auftraggeber als auch die Behördenmitarbeiter ) verständlich abgefasst werden , wobei nach Möglichkeit auf eine medizinische Terminologie verzichtet werden sollte und deutsche Fachausdrücke benutzt werden.</a:t>
            </a:r>
          </a:p>
          <a:p>
            <a:r>
              <a:rPr lang="de-DE" baseline="0" dirty="0" smtClean="0"/>
              <a:t>Bei der Beantwortung der gutachterlichen Fragen </a:t>
            </a:r>
            <a:r>
              <a:rPr lang="de-DE" baseline="0" dirty="0" err="1" smtClean="0"/>
              <a:t>bechränken</a:t>
            </a:r>
            <a:r>
              <a:rPr lang="de-DE" baseline="0" dirty="0" smtClean="0"/>
              <a:t> sie sich bitte </a:t>
            </a:r>
            <a:r>
              <a:rPr lang="de-DE" baseline="0" dirty="0" err="1" smtClean="0"/>
              <a:t>ausschhliesslich</a:t>
            </a:r>
            <a:r>
              <a:rPr lang="de-DE" baseline="0" dirty="0" smtClean="0"/>
              <a:t> auf die gestellten Fragen.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27</a:t>
            </a:fld>
            <a:endParaRPr lang="de-DE"/>
          </a:p>
        </p:txBody>
      </p:sp>
    </p:spTree>
    <p:extLst>
      <p:ext uri="{BB962C8B-B14F-4D97-AF65-F5344CB8AC3E}">
        <p14:creationId xmlns:p14="http://schemas.microsoft.com/office/powerpoint/2010/main" val="2367808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handelt sich um ein Gutachten</a:t>
            </a:r>
            <a:r>
              <a:rPr lang="de-DE" baseline="0" dirty="0" smtClean="0"/>
              <a:t> in freier Form.</a:t>
            </a:r>
          </a:p>
          <a:p>
            <a:r>
              <a:rPr lang="de-DE" baseline="0" dirty="0" smtClean="0"/>
              <a:t>Die Erstellung einer eigenen Gutachtenmaske mit Textbausteinen ist zu empfehlen.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28</a:t>
            </a:fld>
            <a:endParaRPr lang="de-DE"/>
          </a:p>
        </p:txBody>
      </p:sp>
    </p:spTree>
    <p:extLst>
      <p:ext uri="{BB962C8B-B14F-4D97-AF65-F5344CB8AC3E}">
        <p14:creationId xmlns:p14="http://schemas.microsoft.com/office/powerpoint/2010/main" val="115241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29</a:t>
            </a:fld>
            <a:endParaRPr lang="de-DE"/>
          </a:p>
        </p:txBody>
      </p:sp>
    </p:spTree>
    <p:extLst>
      <p:ext uri="{BB962C8B-B14F-4D97-AF65-F5344CB8AC3E}">
        <p14:creationId xmlns:p14="http://schemas.microsoft.com/office/powerpoint/2010/main" val="299127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Er war so einsichtig, hat</a:t>
            </a:r>
            <a:r>
              <a:rPr lang="de-DE" baseline="0" dirty="0" smtClean="0"/>
              <a:t> 97-jährig gerade seinen Führerschein abgegeben nach einem Autounfall, den er verursacht hatte.</a:t>
            </a:r>
          </a:p>
        </p:txBody>
      </p:sp>
      <p:sp>
        <p:nvSpPr>
          <p:cNvPr id="4" name="Foliennummernplatzhalter 3"/>
          <p:cNvSpPr>
            <a:spLocks noGrp="1"/>
          </p:cNvSpPr>
          <p:nvPr>
            <p:ph type="sldNum" sz="quarter" idx="10"/>
          </p:nvPr>
        </p:nvSpPr>
        <p:spPr/>
        <p:txBody>
          <a:bodyPr/>
          <a:lstStyle/>
          <a:p>
            <a:fld id="{29857AA1-A652-417A-9EED-6A5EE6AFF37B}" type="slidenum">
              <a:rPr lang="de-DE" smtClean="0"/>
              <a:t>3</a:t>
            </a:fld>
            <a:endParaRPr lang="de-DE"/>
          </a:p>
        </p:txBody>
      </p:sp>
    </p:spTree>
    <p:extLst>
      <p:ext uri="{BB962C8B-B14F-4D97-AF65-F5344CB8AC3E}">
        <p14:creationId xmlns:p14="http://schemas.microsoft.com/office/powerpoint/2010/main" val="3837363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30</a:t>
            </a:fld>
            <a:endParaRPr lang="de-DE"/>
          </a:p>
        </p:txBody>
      </p:sp>
    </p:spTree>
    <p:extLst>
      <p:ext uri="{BB962C8B-B14F-4D97-AF65-F5344CB8AC3E}">
        <p14:creationId xmlns:p14="http://schemas.microsoft.com/office/powerpoint/2010/main" val="2946138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31</a:t>
            </a:fld>
            <a:endParaRPr lang="de-DE"/>
          </a:p>
        </p:txBody>
      </p:sp>
    </p:spTree>
    <p:extLst>
      <p:ext uri="{BB962C8B-B14F-4D97-AF65-F5344CB8AC3E}">
        <p14:creationId xmlns:p14="http://schemas.microsoft.com/office/powerpoint/2010/main" val="372191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32</a:t>
            </a:fld>
            <a:endParaRPr lang="de-DE"/>
          </a:p>
        </p:txBody>
      </p:sp>
    </p:spTree>
    <p:extLst>
      <p:ext uri="{BB962C8B-B14F-4D97-AF65-F5344CB8AC3E}">
        <p14:creationId xmlns:p14="http://schemas.microsoft.com/office/powerpoint/2010/main" val="2321809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Symptomfreiheit</a:t>
            </a:r>
          </a:p>
          <a:p>
            <a:r>
              <a:rPr lang="de-DE" dirty="0" smtClean="0"/>
              <a:t>Kontinuierliche</a:t>
            </a:r>
            <a:r>
              <a:rPr lang="de-DE" baseline="0" dirty="0" smtClean="0"/>
              <a:t> Therapie</a:t>
            </a:r>
          </a:p>
          <a:p>
            <a:r>
              <a:rPr lang="de-DE" baseline="0" dirty="0" smtClean="0"/>
              <a:t>Drogenfreiheit</a:t>
            </a:r>
          </a:p>
          <a:p>
            <a:r>
              <a:rPr lang="de-DE" baseline="0" dirty="0" smtClean="0"/>
              <a:t>Medikamentöse Prophylaxe</a:t>
            </a:r>
          </a:p>
          <a:p>
            <a:r>
              <a:rPr lang="de-DE" baseline="0" dirty="0" smtClean="0"/>
              <a:t>Leistungsdiagnostik o.k.</a:t>
            </a:r>
          </a:p>
          <a:p>
            <a:r>
              <a:rPr lang="de-DE" baseline="0" dirty="0" smtClean="0"/>
              <a:t>NU nach 1 Jahr</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33</a:t>
            </a:fld>
            <a:endParaRPr lang="de-DE"/>
          </a:p>
        </p:txBody>
      </p:sp>
    </p:spTree>
    <p:extLst>
      <p:ext uri="{BB962C8B-B14F-4D97-AF65-F5344CB8AC3E}">
        <p14:creationId xmlns:p14="http://schemas.microsoft.com/office/powerpoint/2010/main" val="10779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Symptomfrei</a:t>
            </a:r>
          </a:p>
          <a:p>
            <a:r>
              <a:rPr lang="de-DE" dirty="0" smtClean="0"/>
              <a:t>Leistungsdiagnostik okay</a:t>
            </a:r>
          </a:p>
          <a:p>
            <a:r>
              <a:rPr lang="de-DE" dirty="0" err="1" smtClean="0"/>
              <a:t>Kontinuierl.Therapie</a:t>
            </a:r>
            <a:r>
              <a:rPr lang="de-DE" dirty="0" smtClean="0"/>
              <a:t> </a:t>
            </a:r>
          </a:p>
          <a:p>
            <a:r>
              <a:rPr lang="de-DE" dirty="0" smtClean="0"/>
              <a:t>NU</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34</a:t>
            </a:fld>
            <a:endParaRPr lang="de-DE"/>
          </a:p>
        </p:txBody>
      </p:sp>
    </p:spTree>
    <p:extLst>
      <p:ext uri="{BB962C8B-B14F-4D97-AF65-F5344CB8AC3E}">
        <p14:creationId xmlns:p14="http://schemas.microsoft.com/office/powerpoint/2010/main" val="957495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war nicht zu </a:t>
            </a:r>
            <a:r>
              <a:rPr lang="de-DE" dirty="0" err="1" smtClean="0"/>
              <a:t>klären,ob</a:t>
            </a:r>
            <a:r>
              <a:rPr lang="de-DE" dirty="0" smtClean="0"/>
              <a:t> Bewusstseinsverlust durch Epilepsie oder Hypoglykämie verursacht.</a:t>
            </a:r>
          </a:p>
          <a:p>
            <a:r>
              <a:rPr lang="de-DE" dirty="0" smtClean="0"/>
              <a:t>Fahreignung war zu verneinen, weil BZ noch immer nicht optimal, Fehlverhalten durch zeitweises Hungern , um die BZ-Werte zu schönen.</a:t>
            </a:r>
          </a:p>
          <a:p>
            <a:r>
              <a:rPr lang="de-DE" dirty="0" smtClean="0"/>
              <a:t>Offenbar keine</a:t>
            </a:r>
            <a:r>
              <a:rPr lang="de-DE" baseline="0" dirty="0" smtClean="0"/>
              <a:t> Wahrnehmung des </a:t>
            </a:r>
            <a:r>
              <a:rPr lang="de-DE" baseline="0" dirty="0" err="1" smtClean="0"/>
              <a:t>Prob.,wann</a:t>
            </a:r>
            <a:r>
              <a:rPr lang="de-DE" baseline="0" dirty="0" smtClean="0"/>
              <a:t> eine Hypoglykämie droht.</a:t>
            </a:r>
          </a:p>
          <a:p>
            <a:r>
              <a:rPr lang="de-DE" baseline="0" dirty="0" smtClean="0"/>
              <a:t>Fahreignung ist zu verneinen.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35</a:t>
            </a:fld>
            <a:endParaRPr lang="de-DE"/>
          </a:p>
        </p:txBody>
      </p:sp>
    </p:spTree>
    <p:extLst>
      <p:ext uri="{BB962C8B-B14F-4D97-AF65-F5344CB8AC3E}">
        <p14:creationId xmlns:p14="http://schemas.microsoft.com/office/powerpoint/2010/main" val="1101078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Epileptischer Frühanfall bei 40-50 %</a:t>
            </a:r>
          </a:p>
          <a:p>
            <a:r>
              <a:rPr lang="de-DE" dirty="0" smtClean="0"/>
              <a:t>Über die Dauer</a:t>
            </a:r>
            <a:r>
              <a:rPr lang="de-DE" baseline="0" dirty="0" smtClean="0"/>
              <a:t> der </a:t>
            </a:r>
            <a:r>
              <a:rPr lang="de-DE" baseline="0" dirty="0" err="1" smtClean="0"/>
              <a:t>antiepil.Therapie</a:t>
            </a:r>
            <a:r>
              <a:rPr lang="de-DE" baseline="0" dirty="0" smtClean="0"/>
              <a:t> gibt es keine LL</a:t>
            </a:r>
          </a:p>
          <a:p>
            <a:r>
              <a:rPr lang="de-DE" baseline="0" dirty="0" smtClean="0"/>
              <a:t>Diagnose Epilepsie der Klinik ist nicht zutreffend und damit auch nicht das langfristige Fahrverbot, </a:t>
            </a:r>
            <a:r>
              <a:rPr lang="de-DE" baseline="0" dirty="0" err="1" smtClean="0"/>
              <a:t>aer</a:t>
            </a:r>
            <a:r>
              <a:rPr lang="de-DE" baseline="0" dirty="0" smtClean="0"/>
              <a:t> 6 Monate bei Gr.2 und </a:t>
            </a:r>
            <a:r>
              <a:rPr lang="de-DE" baseline="0" dirty="0" err="1" smtClean="0"/>
              <a:t>provoz.Anfall</a:t>
            </a:r>
            <a:endParaRPr lang="de-DE" baseline="0" dirty="0" smtClean="0"/>
          </a:p>
          <a:p>
            <a:r>
              <a:rPr lang="de-DE" baseline="0" dirty="0" smtClean="0"/>
              <a:t>Anhalt für Gerinnungsstörungen bestand nicht</a:t>
            </a:r>
          </a:p>
          <a:p>
            <a:r>
              <a:rPr lang="de-DE" baseline="0" dirty="0" smtClean="0"/>
              <a:t>Dennoch 20-35 % </a:t>
            </a:r>
            <a:r>
              <a:rPr lang="de-DE" baseline="0" dirty="0" err="1" smtClean="0"/>
              <a:t>idiopath.Rezidivrisiko</a:t>
            </a:r>
            <a:endParaRPr lang="de-DE" baseline="0" dirty="0" smtClean="0"/>
          </a:p>
          <a:p>
            <a:r>
              <a:rPr lang="de-DE" baseline="0" dirty="0" smtClean="0"/>
              <a:t>Fahreignung bejaht, nach dem neuen </a:t>
            </a:r>
            <a:r>
              <a:rPr lang="de-DE" baseline="0" dirty="0" err="1" smtClean="0"/>
              <a:t>Pos.papier</a:t>
            </a:r>
            <a:r>
              <a:rPr lang="de-DE" baseline="0" dirty="0" smtClean="0"/>
              <a:t> 1 Monat für </a:t>
            </a:r>
            <a:r>
              <a:rPr lang="de-DE" baseline="0" dirty="0" err="1" smtClean="0"/>
              <a:t>angeb.</a:t>
            </a:r>
            <a:r>
              <a:rPr lang="de-DE" baseline="0" dirty="0" smtClean="0"/>
              <a:t> Gerinnungsdefekte (Zeit der Einstellung auf </a:t>
            </a:r>
            <a:r>
              <a:rPr lang="de-DE" baseline="0" dirty="0" err="1" smtClean="0"/>
              <a:t>Antikoagulans</a:t>
            </a:r>
            <a:r>
              <a:rPr lang="de-DE" baseline="0" dirty="0" smtClean="0"/>
              <a:t>)</a:t>
            </a:r>
          </a:p>
          <a:p>
            <a:r>
              <a:rPr lang="de-DE" baseline="0" dirty="0" smtClean="0"/>
              <a:t>Ohne Gerinnungsdefekt sofort vorausgesetzt Rekonvaleszenz </a:t>
            </a:r>
            <a:r>
              <a:rPr lang="de-DE" baseline="0" dirty="0" err="1" smtClean="0"/>
              <a:t>neurol.Ausfälle</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36</a:t>
            </a:fld>
            <a:endParaRPr lang="de-DE"/>
          </a:p>
        </p:txBody>
      </p:sp>
    </p:spTree>
    <p:extLst>
      <p:ext uri="{BB962C8B-B14F-4D97-AF65-F5344CB8AC3E}">
        <p14:creationId xmlns:p14="http://schemas.microsoft.com/office/powerpoint/2010/main" val="1322274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Hatte 6/15 auch </a:t>
            </a:r>
            <a:r>
              <a:rPr lang="de-DE" dirty="0" err="1" smtClean="0"/>
              <a:t>Schwindel,GG</a:t>
            </a:r>
            <a:r>
              <a:rPr lang="de-DE" dirty="0" smtClean="0"/>
              <a:t>-Störungen </a:t>
            </a:r>
            <a:r>
              <a:rPr lang="de-DE" dirty="0" err="1" smtClean="0"/>
              <a:t>mgl.weise</a:t>
            </a:r>
            <a:r>
              <a:rPr lang="de-DE" dirty="0" smtClean="0"/>
              <a:t> als Symptomatik eines Apoplex</a:t>
            </a:r>
          </a:p>
          <a:p>
            <a:r>
              <a:rPr lang="de-DE" dirty="0" smtClean="0"/>
              <a:t>Gut</a:t>
            </a:r>
            <a:r>
              <a:rPr lang="de-DE" baseline="0" dirty="0" smtClean="0"/>
              <a:t> b</a:t>
            </a:r>
            <a:r>
              <a:rPr lang="de-DE" dirty="0" smtClean="0"/>
              <a:t>ehandelter Hypertonus mit </a:t>
            </a:r>
            <a:r>
              <a:rPr lang="de-DE" dirty="0" err="1" smtClean="0"/>
              <a:t>normotonen</a:t>
            </a:r>
            <a:r>
              <a:rPr lang="de-DE" baseline="0" dirty="0" smtClean="0"/>
              <a:t> Werten</a:t>
            </a:r>
          </a:p>
          <a:p>
            <a:r>
              <a:rPr lang="de-DE" baseline="0" dirty="0" smtClean="0"/>
              <a:t>Sekundärprophylaxe und </a:t>
            </a:r>
            <a:r>
              <a:rPr lang="de-DE" baseline="0" dirty="0" err="1" smtClean="0"/>
              <a:t>Plaquestabilisierung</a:t>
            </a:r>
            <a:r>
              <a:rPr lang="de-DE" baseline="0" dirty="0" smtClean="0"/>
              <a:t> wie Beeinflussung von weiteren Risikofaktoren mit </a:t>
            </a:r>
            <a:r>
              <a:rPr lang="de-DE" baseline="0" dirty="0" err="1" smtClean="0"/>
              <a:t>Statin</a:t>
            </a:r>
            <a:endParaRPr lang="de-DE" baseline="0" dirty="0" smtClean="0"/>
          </a:p>
          <a:p>
            <a:r>
              <a:rPr lang="de-DE" baseline="0" dirty="0" smtClean="0"/>
              <a:t>Das Langzeit EKG sollte mehrfach wiederholt werden </a:t>
            </a:r>
            <a:r>
              <a:rPr lang="de-DE" baseline="0" dirty="0" err="1" smtClean="0"/>
              <a:t>z.A.Vhfflimmern</a:t>
            </a:r>
            <a:endParaRPr lang="de-DE" baseline="0" dirty="0" smtClean="0"/>
          </a:p>
          <a:p>
            <a:r>
              <a:rPr lang="de-DE" baseline="0" dirty="0" smtClean="0"/>
              <a:t>Kryptogene Ursache : </a:t>
            </a:r>
            <a:r>
              <a:rPr lang="de-DE" baseline="0" dirty="0" err="1" smtClean="0"/>
              <a:t>jährl.Rezidivrisiko</a:t>
            </a:r>
            <a:r>
              <a:rPr lang="de-DE" baseline="0" dirty="0" smtClean="0"/>
              <a:t> ca.5 % </a:t>
            </a:r>
            <a:r>
              <a:rPr lang="de-DE" baseline="0" dirty="0" err="1" smtClean="0"/>
              <a:t>jährl</a:t>
            </a:r>
            <a:r>
              <a:rPr lang="de-DE" baseline="0" dirty="0" smtClean="0"/>
              <a:t>. Und 15-25 % als </a:t>
            </a:r>
            <a:r>
              <a:rPr lang="de-DE" baseline="0" dirty="0" err="1" smtClean="0"/>
              <a:t>wake</a:t>
            </a:r>
            <a:r>
              <a:rPr lang="de-DE" baseline="0" dirty="0" smtClean="0"/>
              <a:t> </a:t>
            </a:r>
            <a:r>
              <a:rPr lang="de-DE" baseline="0" dirty="0" err="1" smtClean="0"/>
              <a:t>up</a:t>
            </a:r>
            <a:r>
              <a:rPr lang="de-DE" baseline="0" dirty="0" smtClean="0"/>
              <a:t> </a:t>
            </a:r>
            <a:r>
              <a:rPr lang="de-DE" baseline="0" dirty="0" err="1" smtClean="0"/>
              <a:t>stroke</a:t>
            </a:r>
            <a:r>
              <a:rPr lang="de-DE" baseline="0" dirty="0" smtClean="0"/>
              <a:t> bzw.50 % kurz nach dem Aufwachen oder in Ruhephasen</a:t>
            </a:r>
          </a:p>
          <a:p>
            <a:r>
              <a:rPr lang="de-DE" baseline="0" dirty="0" smtClean="0"/>
              <a:t>In den GA-LL vor dem 24.05.18 keine Angaben welches Risiko tolerabel ist , sondern nur die schwammige Formulierung . „die </a:t>
            </a:r>
            <a:r>
              <a:rPr lang="de-DE" baseline="0" dirty="0" err="1" smtClean="0"/>
              <a:t>Rezidivgefahr</a:t>
            </a:r>
            <a:r>
              <a:rPr lang="de-DE" baseline="0" dirty="0" smtClean="0"/>
              <a:t> darf nicht signifikant erhöht sein“</a:t>
            </a:r>
          </a:p>
          <a:p>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37</a:t>
            </a:fld>
            <a:endParaRPr lang="de-DE"/>
          </a:p>
        </p:txBody>
      </p:sp>
    </p:spTree>
    <p:extLst>
      <p:ext uri="{BB962C8B-B14F-4D97-AF65-F5344CB8AC3E}">
        <p14:creationId xmlns:p14="http://schemas.microsoft.com/office/powerpoint/2010/main" val="2597582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Genese</a:t>
            </a:r>
            <a:r>
              <a:rPr lang="de-DE" baseline="0" dirty="0" smtClean="0"/>
              <a:t> am ehesten </a:t>
            </a:r>
            <a:r>
              <a:rPr lang="de-DE" baseline="0" dirty="0" err="1" smtClean="0"/>
              <a:t>kardioembolisch</a:t>
            </a:r>
            <a:r>
              <a:rPr lang="de-DE" baseline="0" dirty="0" smtClean="0"/>
              <a:t> bei Vorhofflimmern</a:t>
            </a:r>
          </a:p>
          <a:p>
            <a:r>
              <a:rPr lang="de-DE" baseline="0" dirty="0" smtClean="0"/>
              <a:t>Risiko ist minimiert durch OAK</a:t>
            </a:r>
          </a:p>
          <a:p>
            <a:r>
              <a:rPr lang="de-DE" baseline="0" dirty="0" smtClean="0"/>
              <a:t>Aufgrund seiner Risikofaktoren erreicht er einen CHADS-VASC-Score von 3 mit dem die Karenzzeit für Fahrer der Gruppe 2 3 Monate beträgt.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38</a:t>
            </a:fld>
            <a:endParaRPr lang="de-DE"/>
          </a:p>
        </p:txBody>
      </p:sp>
    </p:spTree>
    <p:extLst>
      <p:ext uri="{BB962C8B-B14F-4D97-AF65-F5344CB8AC3E}">
        <p14:creationId xmlns:p14="http://schemas.microsoft.com/office/powerpoint/2010/main" val="2758144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39</a:t>
            </a:fld>
            <a:endParaRPr lang="de-DE"/>
          </a:p>
        </p:txBody>
      </p:sp>
    </p:spTree>
    <p:extLst>
      <p:ext uri="{BB962C8B-B14F-4D97-AF65-F5344CB8AC3E}">
        <p14:creationId xmlns:p14="http://schemas.microsoft.com/office/powerpoint/2010/main" val="32617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Wir stehen aber auch vor ganz neuen Herausforderungen </a:t>
            </a:r>
            <a:r>
              <a:rPr lang="de-DE" baseline="0" dirty="0" err="1" smtClean="0"/>
              <a:t>z.B.mit</a:t>
            </a:r>
            <a:r>
              <a:rPr lang="de-DE" baseline="0" dirty="0" smtClean="0"/>
              <a:t> der Legalisierung einer Therapie mit Cannabis seit 2 Jahren oder dem Konsum von neuen psychoaktiven Substanzen, die wir mit herkömmlichen Drogenscreenings gar nicht detektieren können.</a:t>
            </a:r>
          </a:p>
          <a:p>
            <a:endParaRPr lang="de-DE" baseline="0" dirty="0" smtClean="0"/>
          </a:p>
          <a:p>
            <a:r>
              <a:rPr lang="de-DE" baseline="0" dirty="0" smtClean="0"/>
              <a:t>Wir stehen aber auch vor ganz neuen Herausforderungen </a:t>
            </a:r>
            <a:r>
              <a:rPr lang="de-DE" baseline="0" dirty="0" err="1" smtClean="0"/>
              <a:t>z.B.mit</a:t>
            </a:r>
            <a:r>
              <a:rPr lang="de-DE" baseline="0" dirty="0" smtClean="0"/>
              <a:t> der Legalisierung einer Therapie mit Cannabis seit 2 Jahren oder dem Konsum von neuen psychoaktiven Substanzen, die wir mit herkömmlichen Drogenscreenings gar nicht detektieren können.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4</a:t>
            </a:fld>
            <a:endParaRPr lang="de-DE"/>
          </a:p>
        </p:txBody>
      </p:sp>
    </p:spTree>
    <p:extLst>
      <p:ext uri="{BB962C8B-B14F-4D97-AF65-F5344CB8AC3E}">
        <p14:creationId xmlns:p14="http://schemas.microsoft.com/office/powerpoint/2010/main" val="398140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Warum darf ich zu diesem Thema heute zu Ihnen sprechen ?</a:t>
            </a:r>
          </a:p>
          <a:p>
            <a:endParaRPr lang="de-DE" dirty="0" smtClean="0"/>
          </a:p>
          <a:p>
            <a:r>
              <a:rPr lang="de-DE" dirty="0" smtClean="0"/>
              <a:t>Seit 1992 praktiziere ich in eigener Nervenarztpraxis erst im Prenzlauer Berg und seit 2010 a</a:t>
            </a:r>
            <a:r>
              <a:rPr lang="de-DE" baseline="0" dirty="0" smtClean="0"/>
              <a:t>m Wissenschaftsstandort in Adlershof.</a:t>
            </a:r>
          </a:p>
          <a:p>
            <a:r>
              <a:rPr lang="de-DE" baseline="0" dirty="0" smtClean="0"/>
              <a:t>Hat sich das Fach der Neurologie/Psychiatrie  in der Kassenmedizin und auch in der Weiterbildungsordnung der Ärztekammer schon seit Jahren voneinander getrennt , so ist es im Gutachtenalltag von großem Wert-übrigens auch im Auge der Auftraggeber-,dass der </a:t>
            </a:r>
            <a:r>
              <a:rPr lang="de-DE" baseline="0" dirty="0" err="1" smtClean="0"/>
              <a:t>sog.grosse</a:t>
            </a:r>
            <a:r>
              <a:rPr lang="de-DE" baseline="0" dirty="0" smtClean="0"/>
              <a:t> Nervenarzt beide Fächer beurteilen kann.</a:t>
            </a:r>
          </a:p>
          <a:p>
            <a:r>
              <a:rPr lang="de-DE" baseline="0" dirty="0" smtClean="0"/>
              <a:t>Parallel zu meiner Sprechstunde pflege ich auch eine Gutachtenpraxis für verschiedene Rechtsgebiete.</a:t>
            </a:r>
          </a:p>
          <a:p>
            <a:r>
              <a:rPr lang="de-DE" baseline="0" dirty="0" smtClean="0"/>
              <a:t>So hatte ich die Gelegenheit Frau </a:t>
            </a:r>
            <a:r>
              <a:rPr lang="de-DE" baseline="0" dirty="0" err="1" smtClean="0"/>
              <a:t>Dr.Hütten</a:t>
            </a:r>
            <a:r>
              <a:rPr lang="de-DE" baseline="0" dirty="0" smtClean="0"/>
              <a:t> kennen zu lernen.</a:t>
            </a:r>
          </a:p>
          <a:p>
            <a:r>
              <a:rPr lang="de-DE" baseline="0" dirty="0" smtClean="0"/>
              <a:t>Über 9 Jahre war ich im ärztlichen Part für eine Begutachtungsstelle für Fahreignung tätig.</a:t>
            </a:r>
          </a:p>
          <a:p>
            <a:r>
              <a:rPr lang="de-DE" baseline="0" dirty="0" smtClean="0"/>
              <a:t>2004 wurde ich als qualifizierte neurologische Gutachterin der DGN zertifiziert und 2017 </a:t>
            </a:r>
            <a:r>
              <a:rPr lang="de-DE" baseline="0" dirty="0" err="1" smtClean="0"/>
              <a:t>rezertifiziert</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5</a:t>
            </a:fld>
            <a:endParaRPr lang="de-DE"/>
          </a:p>
        </p:txBody>
      </p:sp>
    </p:spTree>
    <p:extLst>
      <p:ext uri="{BB962C8B-B14F-4D97-AF65-F5344CB8AC3E}">
        <p14:creationId xmlns:p14="http://schemas.microsoft.com/office/powerpoint/2010/main" val="327837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9857AA1-A652-417A-9EED-6A5EE6AFF37B}" type="slidenum">
              <a:rPr lang="de-DE" smtClean="0"/>
              <a:t>6</a:t>
            </a:fld>
            <a:endParaRPr lang="de-DE"/>
          </a:p>
        </p:txBody>
      </p:sp>
    </p:spTree>
    <p:extLst>
      <p:ext uri="{BB962C8B-B14F-4D97-AF65-F5344CB8AC3E}">
        <p14:creationId xmlns:p14="http://schemas.microsoft.com/office/powerpoint/2010/main" val="387351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Was erwartet</a:t>
            </a:r>
            <a:r>
              <a:rPr lang="de-DE" baseline="0" dirty="0" smtClean="0"/>
              <a:t> Sie in meinem Vortrag:</a:t>
            </a:r>
          </a:p>
          <a:p>
            <a:endParaRPr lang="de-DE" baseline="0" dirty="0" smtClean="0"/>
          </a:p>
          <a:p>
            <a:r>
              <a:rPr lang="de-DE" baseline="0" dirty="0" smtClean="0"/>
              <a:t>Ich möchte darauf eingehen , </a:t>
            </a:r>
          </a:p>
          <a:p>
            <a:r>
              <a:rPr lang="de-DE" baseline="0" dirty="0" smtClean="0"/>
              <a:t>wie sie überhaupt zu ihrem Auftrag und Probanden kommen.</a:t>
            </a:r>
          </a:p>
          <a:p>
            <a:r>
              <a:rPr lang="de-DE" baseline="0" dirty="0" smtClean="0"/>
              <a:t>Wie die Vorbereitung aussieht </a:t>
            </a:r>
          </a:p>
          <a:p>
            <a:r>
              <a:rPr lang="de-DE" baseline="0" dirty="0" smtClean="0"/>
              <a:t>Die eigentliche Untersuchung abläuft</a:t>
            </a:r>
          </a:p>
          <a:p>
            <a:r>
              <a:rPr lang="de-DE" baseline="0" dirty="0" smtClean="0"/>
              <a:t>Und was wir davon im Gutachten wiederfinden sollten.</a:t>
            </a:r>
          </a:p>
          <a:p>
            <a:endParaRPr lang="de-DE" baseline="0" dirty="0" smtClean="0"/>
          </a:p>
          <a:p>
            <a:r>
              <a:rPr lang="de-DE" baseline="0" dirty="0" smtClean="0"/>
              <a:t>Sie haben Gelegenheit für ihre Fragen und wenn uns die Zeit dafür bleibt, habe ich ihnen noch ein paar Fälle aus meiner Praxis mitgebracht.</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7</a:t>
            </a:fld>
            <a:endParaRPr lang="de-DE"/>
          </a:p>
        </p:txBody>
      </p:sp>
    </p:spTree>
    <p:extLst>
      <p:ext uri="{BB962C8B-B14F-4D97-AF65-F5344CB8AC3E}">
        <p14:creationId xmlns:p14="http://schemas.microsoft.com/office/powerpoint/2010/main" val="3629835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Wie komme ich zu meinem Auftraggeber ?</a:t>
            </a:r>
          </a:p>
          <a:p>
            <a:r>
              <a:rPr lang="de-DE" dirty="0" smtClean="0"/>
              <a:t>Sind</a:t>
            </a:r>
            <a:r>
              <a:rPr lang="de-DE" baseline="0" dirty="0" smtClean="0"/>
              <a:t> sie in der Praxis oder Klinik tätig , ist ihr  häufigster Auftraggeber  der Proband selbst und der muss sie </a:t>
            </a:r>
            <a:r>
              <a:rPr lang="de-DE" baseline="0" dirty="0" err="1" smtClean="0"/>
              <a:t>ersteinmal</a:t>
            </a:r>
            <a:r>
              <a:rPr lang="de-DE" baseline="0" dirty="0" smtClean="0"/>
              <a:t> finden und das ist gar nicht so leicht !</a:t>
            </a:r>
          </a:p>
          <a:p>
            <a:r>
              <a:rPr lang="de-DE" baseline="0" dirty="0" smtClean="0"/>
              <a:t>Haben sie sich in diesen Tagen erfolgreich qualifiziert und erfüllen hoffentlich auch die sonstigen Kriterien , tragen sie dafür Sorge, dass sie in das Gutachterverzeichnis der ÄK aufgenommen werden.</a:t>
            </a:r>
          </a:p>
          <a:p>
            <a:endParaRPr lang="de-DE" baseline="0" dirty="0" smtClean="0"/>
          </a:p>
          <a:p>
            <a:r>
              <a:rPr lang="de-DE" baseline="0" dirty="0" smtClean="0"/>
              <a:t>Haben sie eine eigene Praxis, würde ich </a:t>
            </a:r>
            <a:r>
              <a:rPr lang="de-DE" baseline="0" dirty="0" err="1" smtClean="0"/>
              <a:t>darüberhinaus</a:t>
            </a:r>
            <a:r>
              <a:rPr lang="de-DE" baseline="0" dirty="0" smtClean="0"/>
              <a:t> einen Hinweis auf der eigenen </a:t>
            </a:r>
            <a:r>
              <a:rPr lang="de-DE" baseline="0" dirty="0" err="1" smtClean="0"/>
              <a:t>website</a:t>
            </a:r>
            <a:r>
              <a:rPr lang="de-DE" baseline="0" dirty="0" smtClean="0"/>
              <a:t> empfehlen.</a:t>
            </a:r>
          </a:p>
          <a:p>
            <a:endParaRPr lang="de-DE" baseline="0" dirty="0" smtClean="0"/>
          </a:p>
          <a:p>
            <a:r>
              <a:rPr lang="de-DE" baseline="0" dirty="0" smtClean="0"/>
              <a:t>Ihre Mitarbeiter sind in der Regel immer die ersten Ansprechpartner am Telefon, sollten deshalb gut informiert und instruiert </a:t>
            </a:r>
            <a:r>
              <a:rPr lang="de-DE" baseline="0" dirty="0" err="1" smtClean="0"/>
              <a:t>sein,damit</a:t>
            </a:r>
            <a:r>
              <a:rPr lang="de-DE" baseline="0" dirty="0" smtClean="0"/>
              <a:t> sie auch sachgerechte Auskünfte erteilen können.</a:t>
            </a:r>
          </a:p>
          <a:p>
            <a:r>
              <a:rPr lang="de-DE" baseline="0" dirty="0" smtClean="0"/>
              <a:t>Öffentliche Auftraggeber wie </a:t>
            </a:r>
            <a:r>
              <a:rPr lang="de-DE" baseline="0" dirty="0" err="1" smtClean="0"/>
              <a:t>z.B.die</a:t>
            </a:r>
            <a:r>
              <a:rPr lang="de-DE" baseline="0" dirty="0" smtClean="0"/>
              <a:t> </a:t>
            </a:r>
            <a:r>
              <a:rPr lang="de-DE" baseline="0" dirty="0" err="1" smtClean="0"/>
              <a:t>BVG,Busunternehmen</a:t>
            </a:r>
            <a:r>
              <a:rPr lang="de-DE" baseline="0" dirty="0" smtClean="0"/>
              <a:t> oder die Wasserbetriebe finden sie dann in der Regel ebenfalls auf diesem Wege.</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8</a:t>
            </a:fld>
            <a:endParaRPr lang="de-DE"/>
          </a:p>
        </p:txBody>
      </p:sp>
    </p:spTree>
    <p:extLst>
      <p:ext uri="{BB962C8B-B14F-4D97-AF65-F5344CB8AC3E}">
        <p14:creationId xmlns:p14="http://schemas.microsoft.com/office/powerpoint/2010/main" val="135648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Regelfall ist oft der: „Ich brauche</a:t>
            </a:r>
            <a:r>
              <a:rPr lang="de-DE" baseline="0" dirty="0" smtClean="0"/>
              <a:t> den Termin ganz schnell !“</a:t>
            </a:r>
          </a:p>
          <a:p>
            <a:r>
              <a:rPr lang="de-DE" baseline="0" dirty="0" smtClean="0"/>
              <a:t>Aber: mein 1.Rat dazu : Lassen Sie sich nicht drängen,</a:t>
            </a:r>
          </a:p>
          <a:p>
            <a:r>
              <a:rPr lang="de-DE" baseline="0" dirty="0" smtClean="0"/>
              <a:t>Denn: eine gute Vorbereitung ist schon das halbe Gutachten !</a:t>
            </a:r>
          </a:p>
          <a:p>
            <a:endParaRPr lang="de-DE" baseline="0" dirty="0" smtClean="0"/>
          </a:p>
          <a:p>
            <a:r>
              <a:rPr lang="de-DE" baseline="0" dirty="0" smtClean="0"/>
              <a:t>Mein 2.Rat: Lassen sie den Probanden </a:t>
            </a:r>
            <a:r>
              <a:rPr lang="de-DE" baseline="0" dirty="0" err="1" smtClean="0"/>
              <a:t>zuor</a:t>
            </a:r>
            <a:r>
              <a:rPr lang="de-DE" baseline="0" dirty="0" smtClean="0"/>
              <a:t> immer persönlich bei den Mitarbeitern vorsprechen , weil wir verschiedenes im Vorfeld checken.</a:t>
            </a:r>
            <a:endParaRPr lang="de-DE" dirty="0"/>
          </a:p>
        </p:txBody>
      </p:sp>
      <p:sp>
        <p:nvSpPr>
          <p:cNvPr id="4" name="Foliennummernplatzhalter 3"/>
          <p:cNvSpPr>
            <a:spLocks noGrp="1"/>
          </p:cNvSpPr>
          <p:nvPr>
            <p:ph type="sldNum" sz="quarter" idx="10"/>
          </p:nvPr>
        </p:nvSpPr>
        <p:spPr/>
        <p:txBody>
          <a:bodyPr/>
          <a:lstStyle/>
          <a:p>
            <a:fld id="{29857AA1-A652-417A-9EED-6A5EE6AFF37B}" type="slidenum">
              <a:rPr lang="de-DE" smtClean="0"/>
              <a:t>9</a:t>
            </a:fld>
            <a:endParaRPr lang="de-DE"/>
          </a:p>
        </p:txBody>
      </p:sp>
    </p:spTree>
    <p:extLst>
      <p:ext uri="{BB962C8B-B14F-4D97-AF65-F5344CB8AC3E}">
        <p14:creationId xmlns:p14="http://schemas.microsoft.com/office/powerpoint/2010/main" val="122591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1B5EA8D-7A3F-4FC4-8BF3-BA9B5D1166C1}" type="datetime1">
              <a:rPr lang="de-DE" smtClean="0"/>
              <a:t>24.03.2019</a:t>
            </a:fld>
            <a:endParaRPr lang="de-DE"/>
          </a:p>
        </p:txBody>
      </p:sp>
      <p:sp>
        <p:nvSpPr>
          <p:cNvPr id="5" name="Fußzeilenplatzhalter 4"/>
          <p:cNvSpPr>
            <a:spLocks noGrp="1"/>
          </p:cNvSpPr>
          <p:nvPr>
            <p:ph type="ftr" sz="quarter" idx="11"/>
          </p:nvPr>
        </p:nvSpPr>
        <p:spPr/>
        <p:txBody>
          <a:bodyPr/>
          <a:lstStyle/>
          <a:p>
            <a:r>
              <a:rPr lang="de-DE" smtClean="0"/>
              <a:t>Verkehrsmedizinische Begutachtung ÄK Berlin 18.04.2018</a:t>
            </a:r>
            <a:endParaRPr lang="de-DE"/>
          </a:p>
        </p:txBody>
      </p:sp>
      <p:sp>
        <p:nvSpPr>
          <p:cNvPr id="6" name="Foliennummernplatzhalter 5"/>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244469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78FD2E4-57A5-4C5E-8F1A-BFD7D42767EB}" type="datetime1">
              <a:rPr lang="de-DE" smtClean="0"/>
              <a:t>24.03.2019</a:t>
            </a:fld>
            <a:endParaRPr lang="de-DE"/>
          </a:p>
        </p:txBody>
      </p:sp>
      <p:sp>
        <p:nvSpPr>
          <p:cNvPr id="5" name="Fußzeilenplatzhalter 4"/>
          <p:cNvSpPr>
            <a:spLocks noGrp="1"/>
          </p:cNvSpPr>
          <p:nvPr>
            <p:ph type="ftr" sz="quarter" idx="11"/>
          </p:nvPr>
        </p:nvSpPr>
        <p:spPr/>
        <p:txBody>
          <a:bodyPr/>
          <a:lstStyle/>
          <a:p>
            <a:r>
              <a:rPr lang="de-DE" smtClean="0"/>
              <a:t>Verkehrsmedizinische Begutachtung ÄK Berlin 18.04.2018</a:t>
            </a:r>
            <a:endParaRPr lang="de-DE"/>
          </a:p>
        </p:txBody>
      </p:sp>
      <p:sp>
        <p:nvSpPr>
          <p:cNvPr id="6" name="Foliennummernplatzhalter 5"/>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356801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1"/>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41"/>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938E8C4-6178-4F40-BFE2-ADAC6CDACEB8}" type="datetime1">
              <a:rPr lang="de-DE" smtClean="0"/>
              <a:t>24.03.2019</a:t>
            </a:fld>
            <a:endParaRPr lang="de-DE"/>
          </a:p>
        </p:txBody>
      </p:sp>
      <p:sp>
        <p:nvSpPr>
          <p:cNvPr id="5" name="Fußzeilenplatzhalter 4"/>
          <p:cNvSpPr>
            <a:spLocks noGrp="1"/>
          </p:cNvSpPr>
          <p:nvPr>
            <p:ph type="ftr" sz="quarter" idx="11"/>
          </p:nvPr>
        </p:nvSpPr>
        <p:spPr/>
        <p:txBody>
          <a:bodyPr/>
          <a:lstStyle/>
          <a:p>
            <a:r>
              <a:rPr lang="de-DE" smtClean="0"/>
              <a:t>Verkehrsmedizinische Begutachtung ÄK Berlin 18.04.2018</a:t>
            </a:r>
            <a:endParaRPr lang="de-DE"/>
          </a:p>
        </p:txBody>
      </p:sp>
      <p:sp>
        <p:nvSpPr>
          <p:cNvPr id="6" name="Foliennummernplatzhalter 5"/>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136836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E205EB8-2F2C-4682-A010-4FD1B9109E47}" type="datetime1">
              <a:rPr lang="de-DE" smtClean="0"/>
              <a:t>24.03.2019</a:t>
            </a:fld>
            <a:endParaRPr lang="de-DE"/>
          </a:p>
        </p:txBody>
      </p:sp>
      <p:sp>
        <p:nvSpPr>
          <p:cNvPr id="5" name="Fußzeilenplatzhalter 4"/>
          <p:cNvSpPr>
            <a:spLocks noGrp="1"/>
          </p:cNvSpPr>
          <p:nvPr>
            <p:ph type="ftr" sz="quarter" idx="11"/>
          </p:nvPr>
        </p:nvSpPr>
        <p:spPr/>
        <p:txBody>
          <a:bodyPr/>
          <a:lstStyle/>
          <a:p>
            <a:r>
              <a:rPr lang="de-DE" smtClean="0"/>
              <a:t>Verkehrsmedizinische Begutachtung ÄK Berlin 18.04.2018</a:t>
            </a:r>
            <a:endParaRPr lang="de-DE"/>
          </a:p>
        </p:txBody>
      </p:sp>
      <p:sp>
        <p:nvSpPr>
          <p:cNvPr id="6" name="Foliennummernplatzhalter 5"/>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241878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A596BB2-7A7A-4922-8AFA-6CFC59341CCF}" type="datetime1">
              <a:rPr lang="de-DE" smtClean="0"/>
              <a:t>24.03.2019</a:t>
            </a:fld>
            <a:endParaRPr lang="de-DE"/>
          </a:p>
        </p:txBody>
      </p:sp>
      <p:sp>
        <p:nvSpPr>
          <p:cNvPr id="5" name="Fußzeilenplatzhalter 4"/>
          <p:cNvSpPr>
            <a:spLocks noGrp="1"/>
          </p:cNvSpPr>
          <p:nvPr>
            <p:ph type="ftr" sz="quarter" idx="11"/>
          </p:nvPr>
        </p:nvSpPr>
        <p:spPr/>
        <p:txBody>
          <a:bodyPr/>
          <a:lstStyle/>
          <a:p>
            <a:r>
              <a:rPr lang="de-DE" smtClean="0"/>
              <a:t>Verkehrsmedizinische Begutachtung ÄK Berlin 18.04.2018</a:t>
            </a:r>
            <a:endParaRPr lang="de-DE"/>
          </a:p>
        </p:txBody>
      </p:sp>
      <p:sp>
        <p:nvSpPr>
          <p:cNvPr id="6" name="Foliennummernplatzhalter 5"/>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46941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136AD2E-C6E5-4B3A-9E7C-FE5A9F016A9B}" type="datetime1">
              <a:rPr lang="de-DE" smtClean="0"/>
              <a:t>24.03.2019</a:t>
            </a:fld>
            <a:endParaRPr lang="de-DE"/>
          </a:p>
        </p:txBody>
      </p:sp>
      <p:sp>
        <p:nvSpPr>
          <p:cNvPr id="6" name="Fußzeilenplatzhalter 5"/>
          <p:cNvSpPr>
            <a:spLocks noGrp="1"/>
          </p:cNvSpPr>
          <p:nvPr>
            <p:ph type="ftr" sz="quarter" idx="11"/>
          </p:nvPr>
        </p:nvSpPr>
        <p:spPr/>
        <p:txBody>
          <a:bodyPr/>
          <a:lstStyle/>
          <a:p>
            <a:r>
              <a:rPr lang="de-DE" smtClean="0"/>
              <a:t>Verkehrsmedizinische Begutachtung ÄK Berlin 18.04.2018</a:t>
            </a:r>
            <a:endParaRPr lang="de-DE"/>
          </a:p>
        </p:txBody>
      </p:sp>
      <p:sp>
        <p:nvSpPr>
          <p:cNvPr id="7" name="Foliennummernplatzhalter 6"/>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279738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1073452-EB93-4B4D-BFD8-68295110685D}" type="datetime1">
              <a:rPr lang="de-DE" smtClean="0"/>
              <a:t>24.03.2019</a:t>
            </a:fld>
            <a:endParaRPr lang="de-DE"/>
          </a:p>
        </p:txBody>
      </p:sp>
      <p:sp>
        <p:nvSpPr>
          <p:cNvPr id="8" name="Fußzeilenplatzhalter 7"/>
          <p:cNvSpPr>
            <a:spLocks noGrp="1"/>
          </p:cNvSpPr>
          <p:nvPr>
            <p:ph type="ftr" sz="quarter" idx="11"/>
          </p:nvPr>
        </p:nvSpPr>
        <p:spPr/>
        <p:txBody>
          <a:bodyPr/>
          <a:lstStyle/>
          <a:p>
            <a:r>
              <a:rPr lang="de-DE" smtClean="0"/>
              <a:t>Verkehrsmedizinische Begutachtung ÄK Berlin 18.04.2018</a:t>
            </a:r>
            <a:endParaRPr lang="de-DE"/>
          </a:p>
        </p:txBody>
      </p:sp>
      <p:sp>
        <p:nvSpPr>
          <p:cNvPr id="9" name="Foliennummernplatzhalter 8"/>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42120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ABCFCF8-44E4-4AAB-873D-7D0DDDBED1BE}" type="datetime1">
              <a:rPr lang="de-DE" smtClean="0"/>
              <a:t>24.03.2019</a:t>
            </a:fld>
            <a:endParaRPr lang="de-DE"/>
          </a:p>
        </p:txBody>
      </p:sp>
      <p:sp>
        <p:nvSpPr>
          <p:cNvPr id="4" name="Fußzeilenplatzhalter 3"/>
          <p:cNvSpPr>
            <a:spLocks noGrp="1"/>
          </p:cNvSpPr>
          <p:nvPr>
            <p:ph type="ftr" sz="quarter" idx="11"/>
          </p:nvPr>
        </p:nvSpPr>
        <p:spPr/>
        <p:txBody>
          <a:bodyPr/>
          <a:lstStyle/>
          <a:p>
            <a:r>
              <a:rPr lang="de-DE" smtClean="0"/>
              <a:t>Verkehrsmedizinische Begutachtung ÄK Berlin 18.04.2018</a:t>
            </a:r>
            <a:endParaRPr lang="de-DE"/>
          </a:p>
        </p:txBody>
      </p:sp>
      <p:sp>
        <p:nvSpPr>
          <p:cNvPr id="5" name="Foliennummernplatzhalter 4"/>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38509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54C1093-0415-48A4-80DF-064F09AC21D3}" type="datetime1">
              <a:rPr lang="de-DE" smtClean="0"/>
              <a:t>24.03.2019</a:t>
            </a:fld>
            <a:endParaRPr lang="de-DE"/>
          </a:p>
        </p:txBody>
      </p:sp>
      <p:sp>
        <p:nvSpPr>
          <p:cNvPr id="3" name="Fußzeilenplatzhalter 2"/>
          <p:cNvSpPr>
            <a:spLocks noGrp="1"/>
          </p:cNvSpPr>
          <p:nvPr>
            <p:ph type="ftr" sz="quarter" idx="11"/>
          </p:nvPr>
        </p:nvSpPr>
        <p:spPr/>
        <p:txBody>
          <a:bodyPr/>
          <a:lstStyle/>
          <a:p>
            <a:r>
              <a:rPr lang="de-DE" smtClean="0"/>
              <a:t>Verkehrsmedizinische Begutachtung ÄK Berlin 18.04.2018</a:t>
            </a:r>
            <a:endParaRPr lang="de-DE"/>
          </a:p>
        </p:txBody>
      </p:sp>
      <p:sp>
        <p:nvSpPr>
          <p:cNvPr id="4" name="Foliennummernplatzhalter 3"/>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98748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C6F3E1A-FABA-4375-B946-130BDC962F11}" type="datetime1">
              <a:rPr lang="de-DE" smtClean="0"/>
              <a:t>24.03.2019</a:t>
            </a:fld>
            <a:endParaRPr lang="de-DE"/>
          </a:p>
        </p:txBody>
      </p:sp>
      <p:sp>
        <p:nvSpPr>
          <p:cNvPr id="6" name="Fußzeilenplatzhalter 5"/>
          <p:cNvSpPr>
            <a:spLocks noGrp="1"/>
          </p:cNvSpPr>
          <p:nvPr>
            <p:ph type="ftr" sz="quarter" idx="11"/>
          </p:nvPr>
        </p:nvSpPr>
        <p:spPr/>
        <p:txBody>
          <a:bodyPr/>
          <a:lstStyle/>
          <a:p>
            <a:r>
              <a:rPr lang="de-DE" smtClean="0"/>
              <a:t>Verkehrsmedizinische Begutachtung ÄK Berlin 18.04.2018</a:t>
            </a:r>
            <a:endParaRPr lang="de-DE"/>
          </a:p>
        </p:txBody>
      </p:sp>
      <p:sp>
        <p:nvSpPr>
          <p:cNvPr id="7" name="Foliennummernplatzhalter 6"/>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279992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41E0C5-A14C-41EB-AC1A-5ECB1C1EDC84}" type="datetime1">
              <a:rPr lang="de-DE" smtClean="0"/>
              <a:t>24.03.2019</a:t>
            </a:fld>
            <a:endParaRPr lang="de-DE"/>
          </a:p>
        </p:txBody>
      </p:sp>
      <p:sp>
        <p:nvSpPr>
          <p:cNvPr id="6" name="Fußzeilenplatzhalter 5"/>
          <p:cNvSpPr>
            <a:spLocks noGrp="1"/>
          </p:cNvSpPr>
          <p:nvPr>
            <p:ph type="ftr" sz="quarter" idx="11"/>
          </p:nvPr>
        </p:nvSpPr>
        <p:spPr/>
        <p:txBody>
          <a:bodyPr/>
          <a:lstStyle/>
          <a:p>
            <a:r>
              <a:rPr lang="de-DE" smtClean="0"/>
              <a:t>Verkehrsmedizinische Begutachtung ÄK Berlin 18.04.2018</a:t>
            </a:r>
            <a:endParaRPr lang="de-DE"/>
          </a:p>
        </p:txBody>
      </p:sp>
      <p:sp>
        <p:nvSpPr>
          <p:cNvPr id="7" name="Foliennummernplatzhalter 6"/>
          <p:cNvSpPr>
            <a:spLocks noGrp="1"/>
          </p:cNvSpPr>
          <p:nvPr>
            <p:ph type="sldNum" sz="quarter" idx="12"/>
          </p:nvPr>
        </p:nvSpPr>
        <p:spPr/>
        <p:txBody>
          <a:bodyPr/>
          <a:lstStyle/>
          <a:p>
            <a:fld id="{0FFBE445-5A2C-4B81-9CF0-F26BCE71A0C0}" type="slidenum">
              <a:rPr lang="de-DE" smtClean="0"/>
              <a:t>‹Nr.›</a:t>
            </a:fld>
            <a:endParaRPr lang="de-DE"/>
          </a:p>
        </p:txBody>
      </p:sp>
    </p:spTree>
    <p:extLst>
      <p:ext uri="{BB962C8B-B14F-4D97-AF65-F5344CB8AC3E}">
        <p14:creationId xmlns:p14="http://schemas.microsoft.com/office/powerpoint/2010/main" val="222267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14785-7380-4E5C-A60E-7C14085BA29B}" type="datetime1">
              <a:rPr lang="de-DE" smtClean="0"/>
              <a:t>24.03.2019</a:t>
            </a:fld>
            <a:endParaRPr lang="de-DE"/>
          </a:p>
        </p:txBody>
      </p:sp>
      <p:sp>
        <p:nvSpPr>
          <p:cNvPr id="5" name="Fußzeilenplatzhalt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Verkehrsmedizinische Begutachtung ÄK Berlin 18.04.2018</a:t>
            </a:r>
            <a:endParaRPr lang="de-DE"/>
          </a:p>
        </p:txBody>
      </p:sp>
      <p:sp>
        <p:nvSpPr>
          <p:cNvPr id="6" name="Foliennummernplatzhalt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BE445-5A2C-4B81-9CF0-F26BCE71A0C0}" type="slidenum">
              <a:rPr lang="de-DE" smtClean="0"/>
              <a:t>‹Nr.›</a:t>
            </a:fld>
            <a:endParaRPr lang="de-DE"/>
          </a:p>
        </p:txBody>
      </p:sp>
    </p:spTree>
    <p:extLst>
      <p:ext uri="{BB962C8B-B14F-4D97-AF65-F5344CB8AC3E}">
        <p14:creationId xmlns:p14="http://schemas.microsoft.com/office/powerpoint/2010/main" val="322198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eurologie-hilbert.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0.xml"/><Relationship Id="rId7"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hyperlink" Target="http://www.dgnr.d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tif"/><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praxis@neurologie-hilbert.d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neurologie-hilbert.d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gutachterkurs@aekb.d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620689"/>
            <a:ext cx="7772400" cy="1080119"/>
          </a:xfrm>
        </p:spPr>
        <p:txBody>
          <a:bodyPr>
            <a:normAutofit/>
          </a:bodyPr>
          <a:lstStyle/>
          <a:p>
            <a:r>
              <a:rPr lang="de-DE" sz="3200" dirty="0" smtClean="0"/>
              <a:t>Herangehensweise bei der Gutachtenerstellung</a:t>
            </a:r>
            <a:endParaRPr lang="de-DE" sz="3200" dirty="0"/>
          </a:p>
        </p:txBody>
      </p:sp>
      <p:sp>
        <p:nvSpPr>
          <p:cNvPr id="3" name="Untertitel 2"/>
          <p:cNvSpPr>
            <a:spLocks noGrp="1"/>
          </p:cNvSpPr>
          <p:nvPr>
            <p:ph type="subTitle" idx="1"/>
          </p:nvPr>
        </p:nvSpPr>
        <p:spPr>
          <a:xfrm>
            <a:off x="1371600" y="4437112"/>
            <a:ext cx="6400800" cy="1800200"/>
          </a:xfrm>
        </p:spPr>
        <p:txBody>
          <a:bodyPr>
            <a:normAutofit/>
          </a:bodyPr>
          <a:lstStyle/>
          <a:p>
            <a:r>
              <a:rPr lang="de-DE" sz="2400" dirty="0" smtClean="0">
                <a:solidFill>
                  <a:schemeClr val="accent1"/>
                </a:solidFill>
              </a:rPr>
              <a:t>Dr. med. Kathrin Hilbert</a:t>
            </a:r>
          </a:p>
          <a:p>
            <a:r>
              <a:rPr lang="de-DE" sz="2400" dirty="0" smtClean="0">
                <a:solidFill>
                  <a:schemeClr val="accent1"/>
                </a:solidFill>
              </a:rPr>
              <a:t>Fachärztin für Neurologie und Psychiatrie</a:t>
            </a:r>
          </a:p>
          <a:p>
            <a:r>
              <a:rPr lang="de-DE" sz="2400" dirty="0" smtClean="0">
                <a:solidFill>
                  <a:schemeClr val="accent1"/>
                </a:solidFill>
              </a:rPr>
              <a:t>Albert-Einstein-Str.4,12489 Berlin</a:t>
            </a:r>
          </a:p>
          <a:p>
            <a:r>
              <a:rPr lang="de-DE" sz="2400" dirty="0" smtClean="0">
                <a:solidFill>
                  <a:schemeClr val="accent1"/>
                </a:solidFill>
                <a:hlinkClick r:id="rId3"/>
              </a:rPr>
              <a:t>www.neurologie-hilbert.de</a:t>
            </a:r>
            <a:endParaRPr lang="de-DE" sz="2400" dirty="0" smtClean="0">
              <a:solidFill>
                <a:schemeClr val="accent1"/>
              </a:solidFill>
            </a:endParaRPr>
          </a:p>
          <a:p>
            <a:endParaRPr lang="de-DE" sz="2400" dirty="0">
              <a:solidFill>
                <a:schemeClr val="accent1"/>
              </a:solidFill>
            </a:endParaRPr>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46016" y="1700995"/>
            <a:ext cx="5651969" cy="259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64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graphicFrame>
        <p:nvGraphicFramePr>
          <p:cNvPr id="7" name="Inhaltsplatzhalter 6"/>
          <p:cNvGraphicFramePr>
            <a:graphicFrameLocks noGrp="1" noChangeAspect="1"/>
          </p:cNvGraphicFramePr>
          <p:nvPr>
            <p:ph sz="half" idx="1"/>
            <p:extLst>
              <p:ext uri="{D42A27DB-BD31-4B8C-83A1-F6EECF244321}">
                <p14:modId xmlns:p14="http://schemas.microsoft.com/office/powerpoint/2010/main" val="643933380"/>
              </p:ext>
            </p:extLst>
          </p:nvPr>
        </p:nvGraphicFramePr>
        <p:xfrm>
          <a:off x="457200" y="3103960"/>
          <a:ext cx="4038600" cy="1516856"/>
        </p:xfrm>
        <a:graphic>
          <a:graphicData uri="http://schemas.openxmlformats.org/presentationml/2006/ole">
            <mc:AlternateContent xmlns:mc="http://schemas.openxmlformats.org/markup-compatibility/2006">
              <mc:Choice xmlns:v="urn:schemas-microsoft-com:vml" Requires="v">
                <p:oleObj spid="_x0000_s3157" name="Document" r:id="rId5" imgW="4559258" imgH="3042864" progId="Word.Document.8">
                  <p:embed/>
                </p:oleObj>
              </mc:Choice>
              <mc:Fallback>
                <p:oleObj name="Document" r:id="rId5" imgW="4559258" imgH="3042864" progId="Word.Document.8">
                  <p:embed/>
                  <p:pic>
                    <p:nvPicPr>
                      <p:cNvPr id="0" name=""/>
                      <p:cNvPicPr/>
                      <p:nvPr/>
                    </p:nvPicPr>
                    <p:blipFill>
                      <a:blip r:embed="rId6"/>
                      <a:stretch>
                        <a:fillRect/>
                      </a:stretch>
                    </p:blipFill>
                    <p:spPr>
                      <a:xfrm>
                        <a:off x="457200" y="3103960"/>
                        <a:ext cx="4038600" cy="1516856"/>
                      </a:xfrm>
                      <a:prstGeom prst="rect">
                        <a:avLst/>
                      </a:prstGeom>
                    </p:spPr>
                  </p:pic>
                </p:oleObj>
              </mc:Fallback>
            </mc:AlternateContent>
          </a:graphicData>
        </a:graphic>
      </p:graphicFrame>
      <p:pic>
        <p:nvPicPr>
          <p:cNvPr id="3076" name="Picture 4" descr="C:\Users\Jens\Desktop\CCF05032018_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 y="0"/>
            <a:ext cx="4459716" cy="630932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ens\Desktop\CCF05032018_00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2549" y="14320"/>
            <a:ext cx="4355975" cy="617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23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Inhaltsplatzhalt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21978" y="1402164"/>
            <a:ext cx="5700044" cy="4053672"/>
          </a:xfrm>
          <a:prstGeom prst="rect">
            <a:avLst/>
          </a:prstGeom>
        </p:spPr>
      </p:pic>
      <p:pic>
        <p:nvPicPr>
          <p:cNvPr id="4"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912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229600" cy="724942"/>
          </a:xfrm>
        </p:spPr>
        <p:txBody>
          <a:bodyPr>
            <a:normAutofit fontScale="90000"/>
          </a:bodyPr>
          <a:lstStyle/>
          <a:p>
            <a:r>
              <a:rPr lang="de-DE" dirty="0">
                <a:solidFill>
                  <a:schemeClr val="accent1"/>
                </a:solidFill>
              </a:rPr>
              <a:t>2.Was sollte ich zur Vorbereitung tun ?</a:t>
            </a:r>
            <a:endParaRPr lang="de-DE" dirty="0"/>
          </a:p>
        </p:txBody>
      </p:sp>
      <p:sp>
        <p:nvSpPr>
          <p:cNvPr id="3" name="Inhaltsplatzhalter 2"/>
          <p:cNvSpPr>
            <a:spLocks noGrp="1"/>
          </p:cNvSpPr>
          <p:nvPr>
            <p:ph sz="half" idx="1"/>
          </p:nvPr>
        </p:nvSpPr>
        <p:spPr>
          <a:xfrm>
            <a:off x="457200" y="1600203"/>
            <a:ext cx="8219256" cy="4525963"/>
          </a:xfrm>
        </p:spPr>
        <p:txBody>
          <a:bodyPr>
            <a:normAutofit fontScale="85000" lnSpcReduction="20000"/>
          </a:bodyPr>
          <a:lstStyle/>
          <a:p>
            <a:pPr marL="0" indent="0">
              <a:buNone/>
            </a:pPr>
            <a:r>
              <a:rPr lang="de-DE" i="1" dirty="0">
                <a:solidFill>
                  <a:schemeClr val="accent1"/>
                </a:solidFill>
              </a:rPr>
              <a:t>„Ich brauche den Termin ganz schnell !“</a:t>
            </a:r>
          </a:p>
          <a:p>
            <a:pPr marL="0" indent="0">
              <a:buNone/>
            </a:pPr>
            <a:r>
              <a:rPr lang="de-DE" sz="3200" dirty="0">
                <a:solidFill>
                  <a:schemeClr val="accent1"/>
                </a:solidFill>
              </a:rPr>
              <a:t>	          </a:t>
            </a:r>
          </a:p>
          <a:p>
            <a:pPr marL="0" indent="0">
              <a:buNone/>
            </a:pPr>
            <a:r>
              <a:rPr lang="de-DE" dirty="0">
                <a:solidFill>
                  <a:schemeClr val="accent1"/>
                </a:solidFill>
              </a:rPr>
              <a:t>Gute Vorbereitung ist schon das halbe Gutachten</a:t>
            </a:r>
          </a:p>
          <a:p>
            <a:pPr marL="0" indent="0">
              <a:buNone/>
            </a:pPr>
            <a:r>
              <a:rPr lang="de-DE" dirty="0">
                <a:solidFill>
                  <a:schemeClr val="accent1"/>
                </a:solidFill>
              </a:rPr>
              <a:t>Persönliche Vorsprache weil,….</a:t>
            </a:r>
          </a:p>
          <a:p>
            <a:pPr marL="0" indent="0">
              <a:buNone/>
            </a:pPr>
            <a:r>
              <a:rPr lang="de-DE" b="1" dirty="0">
                <a:solidFill>
                  <a:schemeClr val="accent1"/>
                </a:solidFill>
              </a:rPr>
              <a:t>Wir checken</a:t>
            </a:r>
            <a:r>
              <a:rPr lang="de-DE" dirty="0">
                <a:solidFill>
                  <a:schemeClr val="accent1"/>
                </a:solidFill>
              </a:rPr>
              <a:t>:</a:t>
            </a:r>
          </a:p>
          <a:p>
            <a:pPr marL="0" indent="0">
              <a:buNone/>
              <a:tabLst>
                <a:tab pos="540000" algn="l"/>
              </a:tabLst>
            </a:pPr>
            <a:r>
              <a:rPr lang="de-DE" dirty="0">
                <a:solidFill>
                  <a:schemeClr val="accent1"/>
                </a:solidFill>
              </a:rPr>
              <a:t>	- die Fragestellung</a:t>
            </a:r>
          </a:p>
          <a:p>
            <a:pPr marL="0" indent="0">
              <a:buNone/>
              <a:tabLst>
                <a:tab pos="540000" algn="l"/>
              </a:tabLst>
            </a:pPr>
            <a:r>
              <a:rPr lang="de-DE" dirty="0">
                <a:solidFill>
                  <a:schemeClr val="accent1"/>
                </a:solidFill>
              </a:rPr>
              <a:t>	- die Identität</a:t>
            </a:r>
          </a:p>
          <a:p>
            <a:pPr marL="0" indent="0">
              <a:buNone/>
              <a:tabLst>
                <a:tab pos="540000" algn="l"/>
              </a:tabLst>
            </a:pPr>
            <a:r>
              <a:rPr lang="de-DE" dirty="0">
                <a:solidFill>
                  <a:schemeClr val="accent1"/>
                </a:solidFill>
              </a:rPr>
              <a:t>	- die Unterlagen</a:t>
            </a:r>
          </a:p>
          <a:p>
            <a:pPr marL="0" indent="0">
              <a:buNone/>
              <a:tabLst>
                <a:tab pos="540000" algn="l"/>
              </a:tabLst>
            </a:pPr>
            <a:r>
              <a:rPr lang="de-DE" dirty="0">
                <a:solidFill>
                  <a:schemeClr val="accent1"/>
                </a:solidFill>
              </a:rPr>
              <a:t>	- den vorbereitenden Fragebogen </a:t>
            </a:r>
          </a:p>
          <a:p>
            <a:pPr marL="0" indent="0">
              <a:buNone/>
              <a:tabLst>
                <a:tab pos="540000" algn="l"/>
              </a:tabLst>
            </a:pPr>
            <a:r>
              <a:rPr lang="de-DE" dirty="0">
                <a:solidFill>
                  <a:schemeClr val="accent1"/>
                </a:solidFill>
              </a:rPr>
              <a:t>	- ob Zusatzuntersuchungen erforderlich sind</a:t>
            </a:r>
          </a:p>
          <a:p>
            <a:pPr marL="0" indent="0">
              <a:buNone/>
              <a:tabLst>
                <a:tab pos="540000" algn="l"/>
              </a:tabLst>
            </a:pPr>
            <a:r>
              <a:rPr lang="de-DE" dirty="0">
                <a:solidFill>
                  <a:schemeClr val="accent1"/>
                </a:solidFill>
              </a:rPr>
              <a:t>	- das Verhalten des Probanden</a:t>
            </a:r>
          </a:p>
          <a:p>
            <a:pPr marL="0" indent="0">
              <a:buNone/>
              <a:tabLst>
                <a:tab pos="540000" algn="l"/>
              </a:tabLst>
            </a:pPr>
            <a:r>
              <a:rPr lang="de-DE" dirty="0">
                <a:solidFill>
                  <a:schemeClr val="accent1"/>
                </a:solidFill>
              </a:rPr>
              <a:t>	- und klären die Kostenfrage</a:t>
            </a:r>
          </a:p>
          <a:p>
            <a:endParaRPr lang="de-DE" dirty="0"/>
          </a:p>
        </p:txBody>
      </p:sp>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4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3124200" y="6453336"/>
            <a:ext cx="2815952" cy="268142"/>
          </a:xfrm>
        </p:spPr>
        <p:txBody>
          <a:bodyPr/>
          <a:lstStyle/>
          <a:p>
            <a:r>
              <a:rPr lang="de-DE" dirty="0" smtClean="0"/>
              <a:t>Verkehrsmedizinische Begutachtung ÄK Berlin 27.03.2019</a:t>
            </a:r>
            <a:endParaRPr lang="de-DE" dirty="0"/>
          </a:p>
        </p:txBody>
      </p:sp>
      <p:pic>
        <p:nvPicPr>
          <p:cNvPr id="6146" name="Picture 2" descr="C:\Users\Jens\Desktop\Kathrins Vortrag\Seite 3.1 Fragebogen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19" t="5436" r="13110" b="17384"/>
          <a:stretch/>
        </p:blipFill>
        <p:spPr bwMode="auto">
          <a:xfrm>
            <a:off x="-6052" y="0"/>
            <a:ext cx="4463752" cy="634204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ens\Desktop\Kathrins Vortrag\Seite 3.2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71" t="5450" r="12316" b="17261"/>
          <a:stretch/>
        </p:blipFill>
        <p:spPr bwMode="auto">
          <a:xfrm>
            <a:off x="4610099" y="0"/>
            <a:ext cx="4533901" cy="63322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793"/>
            <a:ext cx="619894" cy="61989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489" y="793"/>
            <a:ext cx="637059" cy="63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72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3275856" y="6597352"/>
            <a:ext cx="2520280" cy="144016"/>
          </a:xfrm>
        </p:spPr>
        <p:txBody>
          <a:bodyPr/>
          <a:lstStyle/>
          <a:p>
            <a:r>
              <a:rPr lang="de-DE" sz="1000" dirty="0" smtClean="0"/>
              <a:t>Verkehrsmedizinische Begutachtung ÄK Berlin 27.03.2019</a:t>
            </a:r>
            <a:endParaRPr lang="de-DE" sz="1000" dirty="0"/>
          </a:p>
        </p:txBody>
      </p:sp>
      <p:pic>
        <p:nvPicPr>
          <p:cNvPr id="7171" name="Picture 3" descr="C:\Users\Jens\Desktop\Kathrins Vortrag\Seite 3.3 Fragebogen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38" t="12875" r="10937" b="8527"/>
          <a:stretch/>
        </p:blipFill>
        <p:spPr bwMode="auto">
          <a:xfrm>
            <a:off x="-20588" y="0"/>
            <a:ext cx="4515989" cy="64023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Jens\Desktop\Kathrins Vortrag\Seite 3.4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21" t="26013" r="12496" b="10329"/>
          <a:stretch/>
        </p:blipFill>
        <p:spPr bwMode="auto">
          <a:xfrm>
            <a:off x="4495400" y="1212035"/>
            <a:ext cx="4648599" cy="524728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96" y="0"/>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355" y="0"/>
            <a:ext cx="620688" cy="620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ens\Desktop\Kathrins Vortrag\Seite 3.4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21" t="19029" r="12496" b="78603"/>
          <a:stretch/>
        </p:blipFill>
        <p:spPr bwMode="auto">
          <a:xfrm>
            <a:off x="4513673" y="1016813"/>
            <a:ext cx="4648599" cy="1952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Jens\Desktop\Kathrins Vortrag\Seite 3.4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21" t="13350" r="12496" b="84210"/>
          <a:stretch/>
        </p:blipFill>
        <p:spPr bwMode="auto">
          <a:xfrm>
            <a:off x="4513673" y="731562"/>
            <a:ext cx="4648599" cy="201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Jens\Desktop\Kathrins Vortrag\Seite 3.4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21" t="16294" r="12496" b="81770"/>
          <a:stretch/>
        </p:blipFill>
        <p:spPr bwMode="auto">
          <a:xfrm>
            <a:off x="4513673" y="891961"/>
            <a:ext cx="4648599" cy="15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89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8194" name="Picture 2" descr="C:\Users\Jens\Desktop\Kathrins Vortrag\Seite 3.5 Fragebogen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21" t="23748" r="11591" b="9448"/>
          <a:stretch/>
        </p:blipFill>
        <p:spPr bwMode="auto">
          <a:xfrm>
            <a:off x="0" y="764704"/>
            <a:ext cx="4572001" cy="557571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ens\Desktop\Kathrins Vortrag\Seite 3.6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88" t="25906" r="12198" b="13542"/>
          <a:stretch/>
        </p:blipFill>
        <p:spPr bwMode="auto">
          <a:xfrm>
            <a:off x="4572001" y="1276349"/>
            <a:ext cx="4572000" cy="5039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ens\Desktop\Kathrins Vortrag\Seite 3.5 Fragebogen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21" t="17325" r="11591" b="49405"/>
          <a:stretch/>
        </p:blipFill>
        <p:spPr bwMode="auto">
          <a:xfrm>
            <a:off x="-1" y="764704"/>
            <a:ext cx="4572001" cy="2776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3497"/>
            <a:ext cx="617190" cy="617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ns\Desktop\Kathrins Vortrag\Seite 3.6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88" t="31743" r="12198" b="34150"/>
          <a:stretch/>
        </p:blipFill>
        <p:spPr bwMode="auto">
          <a:xfrm>
            <a:off x="4572001" y="2122272"/>
            <a:ext cx="45720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Jens\Desktop\Kathrins Vortrag\Seite 3.6 Fragebogen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88" t="12488" r="12198" b="73751"/>
          <a:stretch/>
        </p:blipFill>
        <p:spPr bwMode="auto">
          <a:xfrm>
            <a:off x="4572001" y="620341"/>
            <a:ext cx="4572000" cy="1145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Jens\Desktop\Kathrins Vortrag\LOGO FETT 2x2c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497"/>
            <a:ext cx="617190" cy="61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9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5124" name="Picture 4" descr="C:\Users\Jens\Desktop\Kathrins Vortrag\Seite 3.7 Fragebogen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0" b="25890"/>
          <a:stretch/>
        </p:blipFill>
        <p:spPr bwMode="auto">
          <a:xfrm>
            <a:off x="1650846" y="456267"/>
            <a:ext cx="5842308" cy="594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571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4101" name="Picture 5" descr="C:\Users\Jens\Desktop\Kathrins Vortrag\Seite 1.2 Einladung-Unterlagen_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6716"/>
            <a:ext cx="4038600" cy="5713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Jens\Desktop\Kathrins Vortrag\Seite 1.1 Einladung-Unterlagen"/>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36716"/>
            <a:ext cx="4038600" cy="571308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3" y="116632"/>
            <a:ext cx="4377954" cy="6192688"/>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3591" y="116632"/>
            <a:ext cx="4377956" cy="6192689"/>
          </a:xfrm>
          <a:prstGeom prst="rect">
            <a:avLst/>
          </a:prstGeom>
        </p:spPr>
      </p:pic>
      <p:pic>
        <p:nvPicPr>
          <p:cNvPr id="4098" name="Picture 2" descr="C:\Users\Jens\Desktop\Kathrins Vortrag\LOGO FETT 2x2c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0203" y="116632"/>
            <a:ext cx="624731" cy="62473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ns\Desktop\Kathrins Vortrag\LOGO FETT 2x2c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3504"/>
            <a:ext cx="687859" cy="68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3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20688"/>
            <a:ext cx="8363272" cy="796950"/>
          </a:xfrm>
        </p:spPr>
        <p:txBody>
          <a:bodyPr>
            <a:normAutofit fontScale="90000"/>
          </a:bodyPr>
          <a:lstStyle/>
          <a:p>
            <a:r>
              <a:rPr lang="de-DE" dirty="0">
                <a:solidFill>
                  <a:schemeClr val="accent1"/>
                </a:solidFill>
              </a:rPr>
              <a:t>2</a:t>
            </a:r>
            <a:r>
              <a:rPr lang="de-DE" dirty="0" smtClean="0">
                <a:solidFill>
                  <a:schemeClr val="accent1"/>
                </a:solidFill>
              </a:rPr>
              <a:t>. Was </a:t>
            </a:r>
            <a:r>
              <a:rPr lang="de-DE" dirty="0">
                <a:solidFill>
                  <a:schemeClr val="accent1"/>
                </a:solidFill>
              </a:rPr>
              <a:t>sollte ich zur Vorbereitung tun ?</a:t>
            </a:r>
            <a:endParaRPr lang="de-DE" dirty="0"/>
          </a:p>
        </p:txBody>
      </p:sp>
      <p:sp>
        <p:nvSpPr>
          <p:cNvPr id="3" name="Inhaltsplatzhalter 2"/>
          <p:cNvSpPr>
            <a:spLocks noGrp="1"/>
          </p:cNvSpPr>
          <p:nvPr>
            <p:ph sz="half" idx="1"/>
          </p:nvPr>
        </p:nvSpPr>
        <p:spPr>
          <a:xfrm>
            <a:off x="467544" y="1600203"/>
            <a:ext cx="8280920" cy="4709117"/>
          </a:xfrm>
        </p:spPr>
        <p:txBody>
          <a:bodyPr>
            <a:normAutofit fontScale="85000" lnSpcReduction="20000"/>
          </a:bodyPr>
          <a:lstStyle/>
          <a:p>
            <a:pPr marL="0" indent="0">
              <a:buNone/>
            </a:pPr>
            <a:r>
              <a:rPr lang="de-DE" i="1" dirty="0">
                <a:solidFill>
                  <a:schemeClr val="accent1"/>
                </a:solidFill>
              </a:rPr>
              <a:t>Ich brauche den Termin ganz schnell !“</a:t>
            </a:r>
          </a:p>
          <a:p>
            <a:pPr marL="0" indent="0">
              <a:buNone/>
            </a:pPr>
            <a:r>
              <a:rPr lang="de-DE" sz="3200" dirty="0">
                <a:solidFill>
                  <a:schemeClr val="accent1"/>
                </a:solidFill>
              </a:rPr>
              <a:t>	          </a:t>
            </a:r>
          </a:p>
          <a:p>
            <a:pPr marL="0" indent="0">
              <a:buNone/>
            </a:pPr>
            <a:r>
              <a:rPr lang="de-DE" dirty="0">
                <a:solidFill>
                  <a:schemeClr val="accent1"/>
                </a:solidFill>
              </a:rPr>
              <a:t>Gute Vorbereitung ist schon das halbe Gutachten</a:t>
            </a:r>
          </a:p>
          <a:p>
            <a:pPr marL="0" indent="0">
              <a:buNone/>
            </a:pPr>
            <a:r>
              <a:rPr lang="de-DE" dirty="0">
                <a:solidFill>
                  <a:schemeClr val="accent1"/>
                </a:solidFill>
              </a:rPr>
              <a:t>Persönliche Vorsprache weil,….</a:t>
            </a:r>
          </a:p>
          <a:p>
            <a:pPr marL="0" indent="0">
              <a:buNone/>
            </a:pPr>
            <a:r>
              <a:rPr lang="de-DE" b="1" dirty="0">
                <a:solidFill>
                  <a:schemeClr val="accent1"/>
                </a:solidFill>
              </a:rPr>
              <a:t>Wir checken</a:t>
            </a:r>
            <a:r>
              <a:rPr lang="de-DE" dirty="0">
                <a:solidFill>
                  <a:schemeClr val="accent1"/>
                </a:solidFill>
              </a:rPr>
              <a:t>:</a:t>
            </a:r>
          </a:p>
          <a:p>
            <a:pPr marL="0" indent="0">
              <a:buNone/>
              <a:tabLst>
                <a:tab pos="540000" algn="l"/>
              </a:tabLst>
            </a:pPr>
            <a:r>
              <a:rPr lang="de-DE" dirty="0">
                <a:solidFill>
                  <a:schemeClr val="accent1"/>
                </a:solidFill>
              </a:rPr>
              <a:t>	- die Fragestellung</a:t>
            </a:r>
          </a:p>
          <a:p>
            <a:pPr marL="0" indent="0">
              <a:buNone/>
              <a:tabLst>
                <a:tab pos="540000" algn="l"/>
              </a:tabLst>
            </a:pPr>
            <a:r>
              <a:rPr lang="de-DE" dirty="0">
                <a:solidFill>
                  <a:schemeClr val="accent1"/>
                </a:solidFill>
              </a:rPr>
              <a:t>	- die Identität</a:t>
            </a:r>
          </a:p>
          <a:p>
            <a:pPr marL="0" indent="0">
              <a:buNone/>
              <a:tabLst>
                <a:tab pos="540000" algn="l"/>
              </a:tabLst>
            </a:pPr>
            <a:r>
              <a:rPr lang="de-DE" dirty="0">
                <a:solidFill>
                  <a:schemeClr val="accent1"/>
                </a:solidFill>
              </a:rPr>
              <a:t>	- die Unterlagen</a:t>
            </a:r>
          </a:p>
          <a:p>
            <a:pPr marL="0" indent="0">
              <a:buNone/>
              <a:tabLst>
                <a:tab pos="540000" algn="l"/>
              </a:tabLst>
            </a:pPr>
            <a:r>
              <a:rPr lang="de-DE" dirty="0">
                <a:solidFill>
                  <a:schemeClr val="accent1"/>
                </a:solidFill>
              </a:rPr>
              <a:t>	- den vorbereitenden Fragebogen </a:t>
            </a:r>
          </a:p>
          <a:p>
            <a:pPr marL="0" indent="0">
              <a:buNone/>
              <a:tabLst>
                <a:tab pos="540000" algn="l"/>
              </a:tabLst>
            </a:pPr>
            <a:r>
              <a:rPr lang="de-DE" dirty="0">
                <a:solidFill>
                  <a:schemeClr val="accent1"/>
                </a:solidFill>
              </a:rPr>
              <a:t>	- das Verhalten des Probanden</a:t>
            </a:r>
          </a:p>
          <a:p>
            <a:pPr marL="0" indent="0">
              <a:buNone/>
              <a:tabLst>
                <a:tab pos="540000" algn="l"/>
              </a:tabLst>
            </a:pPr>
            <a:r>
              <a:rPr lang="de-DE" dirty="0">
                <a:solidFill>
                  <a:schemeClr val="accent1"/>
                </a:solidFill>
              </a:rPr>
              <a:t>	- und klären die </a:t>
            </a:r>
            <a:r>
              <a:rPr lang="de-DE" dirty="0" smtClean="0">
                <a:solidFill>
                  <a:schemeClr val="accent1"/>
                </a:solidFill>
              </a:rPr>
              <a:t>Kostenfrage</a:t>
            </a:r>
          </a:p>
          <a:p>
            <a:pPr marL="0" indent="0">
              <a:buNone/>
              <a:tabLst>
                <a:tab pos="540000" algn="l"/>
              </a:tabLst>
            </a:pPr>
            <a:r>
              <a:rPr lang="de-DE" dirty="0">
                <a:solidFill>
                  <a:schemeClr val="accent1"/>
                </a:solidFill>
              </a:rPr>
              <a:t> </a:t>
            </a:r>
            <a:r>
              <a:rPr lang="de-DE" dirty="0" smtClean="0">
                <a:solidFill>
                  <a:schemeClr val="accent1"/>
                </a:solidFill>
              </a:rPr>
              <a:t>       -</a:t>
            </a:r>
            <a:r>
              <a:rPr lang="de-DE" dirty="0">
                <a:solidFill>
                  <a:schemeClr val="accent1"/>
                </a:solidFill>
              </a:rPr>
              <a:t>ob Zusatzuntersuchungen erforderlich sind</a:t>
            </a:r>
          </a:p>
          <a:p>
            <a:pPr marL="0" indent="0">
              <a:buNone/>
              <a:tabLst>
                <a:tab pos="540000" algn="l"/>
              </a:tabLst>
            </a:pPr>
            <a:endParaRPr lang="de-DE" dirty="0" smtClean="0">
              <a:solidFill>
                <a:schemeClr val="accent1"/>
              </a:solidFill>
            </a:endParaRPr>
          </a:p>
          <a:p>
            <a:pPr marL="0" indent="0">
              <a:buNone/>
              <a:tabLst>
                <a:tab pos="540000" algn="l"/>
              </a:tabLst>
            </a:pPr>
            <a:endParaRPr lang="de-DE" dirty="0" smtClean="0">
              <a:solidFill>
                <a:schemeClr val="accent1"/>
              </a:solidFill>
            </a:endParaRPr>
          </a:p>
          <a:p>
            <a:pPr marL="0" indent="0">
              <a:buNone/>
              <a:tabLst>
                <a:tab pos="540000" algn="l"/>
              </a:tabLst>
            </a:pPr>
            <a:endParaRPr lang="de-DE" dirty="0">
              <a:solidFill>
                <a:schemeClr val="accent1"/>
              </a:solidFill>
            </a:endParaRPr>
          </a:p>
          <a:p>
            <a:endParaRPr lang="de-DE" dirty="0"/>
          </a:p>
        </p:txBody>
      </p:sp>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02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9" y="39476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2286000" y="3105835"/>
            <a:ext cx="4572000" cy="369332"/>
          </a:xfrm>
          <a:prstGeom prst="rect">
            <a:avLst/>
          </a:prstGeom>
        </p:spPr>
        <p:txBody>
          <a:bodyPr>
            <a:spAutoFit/>
          </a:bodyPr>
          <a:lstStyle/>
          <a:p>
            <a:endParaRPr lang="de-DE" dirty="0"/>
          </a:p>
        </p:txBody>
      </p:sp>
      <p:sp>
        <p:nvSpPr>
          <p:cNvPr id="15" name="Textplatzhalter 14"/>
          <p:cNvSpPr>
            <a:spLocks noGrp="1"/>
          </p:cNvSpPr>
          <p:nvPr>
            <p:ph type="body" sz="half" idx="4294967295"/>
          </p:nvPr>
        </p:nvSpPr>
        <p:spPr>
          <a:xfrm>
            <a:off x="2195736" y="4797153"/>
            <a:ext cx="5486400" cy="804862"/>
          </a:xfrm>
        </p:spPr>
        <p:txBody>
          <a:bodyPr>
            <a:normAutofit/>
          </a:bodyPr>
          <a:lstStyle/>
          <a:p>
            <a:pPr algn="ctr"/>
            <a:endParaRPr lang="de-DE" sz="2000" dirty="0">
              <a:solidFill>
                <a:schemeClr val="accent1"/>
              </a:solidFill>
            </a:endParaRPr>
          </a:p>
          <a:p>
            <a:pPr marL="0" indent="0" algn="ctr">
              <a:buNone/>
            </a:pPr>
            <a:r>
              <a:rPr lang="de-DE" sz="2000" dirty="0">
                <a:solidFill>
                  <a:schemeClr val="accent1"/>
                </a:solidFill>
              </a:rPr>
              <a:t>Brauchen wir </a:t>
            </a:r>
            <a:r>
              <a:rPr lang="de-DE" sz="2000" dirty="0" err="1" smtClean="0">
                <a:solidFill>
                  <a:schemeClr val="accent1"/>
                </a:solidFill>
              </a:rPr>
              <a:t>Test´s</a:t>
            </a:r>
            <a:r>
              <a:rPr lang="de-DE" sz="2000" dirty="0" smtClean="0">
                <a:solidFill>
                  <a:schemeClr val="accent1"/>
                </a:solidFill>
              </a:rPr>
              <a:t> ?</a:t>
            </a:r>
            <a:endParaRPr lang="de-DE" sz="2000" dirty="0">
              <a:solidFill>
                <a:schemeClr val="accent1"/>
              </a:solidFill>
            </a:endParaRPr>
          </a:p>
          <a:p>
            <a:pPr algn="ctr"/>
            <a:endParaRPr lang="de-DE" sz="2000" dirty="0" smtClean="0">
              <a:solidFill>
                <a:schemeClr val="accent1"/>
              </a:solidFill>
            </a:endParaRPr>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9220" name="Picture 4" descr="D:\Users\Jens\Pictures\Saved Pictures\2017\2017_03_Praxis\Praxisbilder_Dr.med.Hilbert_ONLINE\Praxisbilder_Dr.med.Hilbert_ONLINE\07_Praxisbilder_44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879" y="1206548"/>
            <a:ext cx="4309854" cy="287323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Users\Jens\Pictures\Saved Pictures\2017\2017_03_Praxis\Praxisbilder_Dr.med.Hilbert_ONLINE\Praxisbilder_Dr.med.Hilbert_ONLINE\05_Praxisbilder_43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750" y="1206548"/>
            <a:ext cx="4305939" cy="287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12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40909"/>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a:xfrm>
            <a:off x="5995392" y="6237312"/>
            <a:ext cx="2895600" cy="365125"/>
          </a:xfrm>
        </p:spPr>
        <p:txBody>
          <a:bodyPr/>
          <a:lstStyle/>
          <a:p>
            <a:r>
              <a:rPr lang="de-DE" dirty="0" smtClean="0"/>
              <a:t>Verkehrsmedizinische Begutachtung ÄK Berlin 27.03.2019</a:t>
            </a:r>
            <a:endParaRPr lang="de-DE"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0"/>
            <a:ext cx="5319285" cy="6858000"/>
          </a:xfrm>
          <a:prstGeom prst="rect">
            <a:avLst/>
          </a:prstGeom>
        </p:spPr>
      </p:pic>
    </p:spTree>
    <p:extLst>
      <p:ext uri="{BB962C8B-B14F-4D97-AF65-F5344CB8AC3E}">
        <p14:creationId xmlns:p14="http://schemas.microsoft.com/office/powerpoint/2010/main" val="3674699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7544" y="980728"/>
            <a:ext cx="8229600" cy="1143000"/>
          </a:xfrm>
        </p:spPr>
        <p:txBody>
          <a:bodyPr>
            <a:noAutofit/>
          </a:bodyPr>
          <a:lstStyle/>
          <a:p>
            <a:r>
              <a:rPr lang="de-DE" sz="3200" dirty="0">
                <a:solidFill>
                  <a:schemeClr val="accent1"/>
                </a:solidFill>
              </a:rPr>
              <a:t>Leistungspsychologische Zusatzbegutachtung</a:t>
            </a:r>
            <a:endParaRPr lang="de-DE" sz="3200" dirty="0"/>
          </a:p>
        </p:txBody>
      </p:sp>
      <p:sp>
        <p:nvSpPr>
          <p:cNvPr id="5" name="Inhaltsplatzhalter 4"/>
          <p:cNvSpPr>
            <a:spLocks noGrp="1"/>
          </p:cNvSpPr>
          <p:nvPr>
            <p:ph idx="1"/>
          </p:nvPr>
        </p:nvSpPr>
        <p:spPr>
          <a:xfrm>
            <a:off x="323528" y="2708920"/>
            <a:ext cx="8712968" cy="3312368"/>
          </a:xfrm>
        </p:spPr>
        <p:txBody>
          <a:bodyPr>
            <a:normAutofit/>
          </a:bodyPr>
          <a:lstStyle/>
          <a:p>
            <a:pPr marL="0" indent="0" algn="ctr">
              <a:buNone/>
            </a:pPr>
            <a:r>
              <a:rPr lang="de-DE" sz="2000" dirty="0">
                <a:solidFill>
                  <a:schemeClr val="accent1"/>
                </a:solidFill>
              </a:rPr>
              <a:t>in der Begutachtungsstelle für </a:t>
            </a:r>
            <a:r>
              <a:rPr lang="de-DE" sz="2000" dirty="0" smtClean="0">
                <a:solidFill>
                  <a:schemeClr val="accent1"/>
                </a:solidFill>
              </a:rPr>
              <a:t>Kraftfahreignung(AVUS,DEKRA,TÜV </a:t>
            </a:r>
            <a:r>
              <a:rPr lang="de-DE" sz="2000" dirty="0">
                <a:solidFill>
                  <a:schemeClr val="accent1"/>
                </a:solidFill>
              </a:rPr>
              <a:t>usw.)</a:t>
            </a:r>
          </a:p>
          <a:p>
            <a:pPr marL="0" indent="0" algn="ctr">
              <a:buNone/>
            </a:pPr>
            <a:endParaRPr lang="de-DE" sz="2000" dirty="0">
              <a:solidFill>
                <a:schemeClr val="accent1"/>
              </a:solidFill>
            </a:endParaRPr>
          </a:p>
          <a:p>
            <a:pPr marL="0" indent="0" algn="ctr">
              <a:buNone/>
            </a:pPr>
            <a:r>
              <a:rPr lang="de-DE" sz="2000" dirty="0" smtClean="0">
                <a:solidFill>
                  <a:schemeClr val="accent1"/>
                </a:solidFill>
              </a:rPr>
              <a:t>Wiener </a:t>
            </a:r>
            <a:r>
              <a:rPr lang="de-DE" sz="2000" dirty="0">
                <a:solidFill>
                  <a:schemeClr val="accent1"/>
                </a:solidFill>
              </a:rPr>
              <a:t>Determinationstest (DT/S1)</a:t>
            </a:r>
          </a:p>
          <a:p>
            <a:pPr marL="0" indent="0" algn="ctr">
              <a:buNone/>
            </a:pPr>
            <a:endParaRPr lang="de-DE" sz="2000" dirty="0">
              <a:solidFill>
                <a:schemeClr val="accent1"/>
              </a:solidFill>
            </a:endParaRPr>
          </a:p>
          <a:p>
            <a:pPr marL="0" indent="0" algn="ctr">
              <a:buNone/>
            </a:pPr>
            <a:r>
              <a:rPr lang="de-DE" sz="2000" dirty="0" err="1">
                <a:solidFill>
                  <a:schemeClr val="accent1"/>
                </a:solidFill>
              </a:rPr>
              <a:t>Tachistoskopischer</a:t>
            </a:r>
            <a:r>
              <a:rPr lang="de-DE" sz="2000" dirty="0">
                <a:solidFill>
                  <a:schemeClr val="accent1"/>
                </a:solidFill>
              </a:rPr>
              <a:t>  Verkehrsauffassungstest zur Überprüfung </a:t>
            </a:r>
            <a:r>
              <a:rPr lang="de-DE" sz="2000" dirty="0" smtClean="0">
                <a:solidFill>
                  <a:schemeClr val="accent1"/>
                </a:solidFill>
              </a:rPr>
              <a:t>der</a:t>
            </a:r>
            <a:br>
              <a:rPr lang="de-DE" sz="2000" dirty="0" smtClean="0">
                <a:solidFill>
                  <a:schemeClr val="accent1"/>
                </a:solidFill>
              </a:rPr>
            </a:br>
            <a:r>
              <a:rPr lang="de-DE" sz="2000" dirty="0" err="1" smtClean="0">
                <a:solidFill>
                  <a:schemeClr val="accent1"/>
                </a:solidFill>
              </a:rPr>
              <a:t>opt</a:t>
            </a:r>
            <a:r>
              <a:rPr lang="de-DE" sz="2000" dirty="0">
                <a:solidFill>
                  <a:schemeClr val="accent1"/>
                </a:solidFill>
              </a:rPr>
              <a:t>. Wahrnehmungsleistung und Auffassungsgeschwindigkeit (TAVT)	</a:t>
            </a:r>
          </a:p>
          <a:p>
            <a:pPr marL="0" indent="0" algn="ctr">
              <a:buNone/>
            </a:pPr>
            <a:endParaRPr lang="de-DE" sz="2000" dirty="0">
              <a:solidFill>
                <a:schemeClr val="accent1"/>
              </a:solidFill>
            </a:endParaRPr>
          </a:p>
          <a:p>
            <a:pPr marL="0" indent="0" algn="ctr">
              <a:buNone/>
            </a:pPr>
            <a:r>
              <a:rPr lang="de-DE" sz="2000" dirty="0">
                <a:solidFill>
                  <a:schemeClr val="accent1"/>
                </a:solidFill>
              </a:rPr>
              <a:t>Test zur Erfassung der Aufmerksamkeit und Konzentration (</a:t>
            </a:r>
            <a:r>
              <a:rPr lang="de-DE" sz="2000" dirty="0" err="1">
                <a:solidFill>
                  <a:schemeClr val="accent1"/>
                </a:solidFill>
              </a:rPr>
              <a:t>Cognitrone</a:t>
            </a:r>
            <a:r>
              <a:rPr lang="de-DE" sz="2000" dirty="0">
                <a:solidFill>
                  <a:schemeClr val="accent1"/>
                </a:solidFill>
              </a:rPr>
              <a:t>/S11)		</a:t>
            </a:r>
          </a:p>
          <a:p>
            <a:endParaRPr lang="de-DE" dirty="0"/>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9" y="39476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48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2348880"/>
            <a:ext cx="8229600" cy="1143000"/>
          </a:xfrm>
        </p:spPr>
        <p:txBody>
          <a:bodyPr>
            <a:normAutofit/>
          </a:bodyPr>
          <a:lstStyle/>
          <a:p>
            <a:r>
              <a:rPr lang="de-DE" sz="3200" dirty="0" smtClean="0">
                <a:solidFill>
                  <a:schemeClr val="accent1"/>
                </a:solidFill>
              </a:rPr>
              <a:t>3.Wie läuft die Untersuchung ab ?</a:t>
            </a:r>
            <a:endParaRPr lang="de-DE" sz="3200" dirty="0"/>
          </a:p>
        </p:txBody>
      </p:sp>
      <p:sp>
        <p:nvSpPr>
          <p:cNvPr id="3" name="Untertitel 2"/>
          <p:cNvSpPr>
            <a:spLocks noGrp="1"/>
          </p:cNvSpPr>
          <p:nvPr>
            <p:ph idx="1"/>
          </p:nvPr>
        </p:nvSpPr>
        <p:spPr/>
        <p:txBody>
          <a:bodyPr>
            <a:normAutofit/>
          </a:bodyPr>
          <a:lstStyle/>
          <a:p>
            <a:pPr marL="0" indent="0">
              <a:buNone/>
            </a:pPr>
            <a:endParaRPr lang="de-DE" sz="2400" dirty="0">
              <a:solidFill>
                <a:schemeClr val="accent1"/>
              </a:solidFill>
            </a:endParaRP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a:xfrm>
            <a:off x="3203848" y="6093299"/>
            <a:ext cx="2895600" cy="365125"/>
          </a:xfrm>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94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17848" y="116632"/>
            <a:ext cx="8229600" cy="1143000"/>
          </a:xfrm>
        </p:spPr>
        <p:txBody>
          <a:bodyPr>
            <a:normAutofit fontScale="90000"/>
          </a:bodyPr>
          <a:lstStyle/>
          <a:p>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endParaRPr lang="de-DE" dirty="0"/>
          </a:p>
        </p:txBody>
      </p:sp>
      <p:sp>
        <p:nvSpPr>
          <p:cNvPr id="4" name="Inhaltsplatzhalter 3"/>
          <p:cNvSpPr>
            <a:spLocks noGrp="1"/>
          </p:cNvSpPr>
          <p:nvPr>
            <p:ph idx="1"/>
          </p:nvPr>
        </p:nvSpPr>
        <p:spPr>
          <a:xfrm>
            <a:off x="5004048" y="1556792"/>
            <a:ext cx="3682752" cy="4569374"/>
          </a:xfrm>
        </p:spPr>
        <p:txBody>
          <a:bodyPr>
            <a:normAutofit/>
          </a:bodyPr>
          <a:lstStyle/>
          <a:p>
            <a:r>
              <a:rPr lang="de-DE" sz="2000" dirty="0" smtClean="0">
                <a:latin typeface="Arial" panose="020B0604020202020204" pitchFamily="34" charset="0"/>
                <a:cs typeface="Arial" panose="020B0604020202020204" pitchFamily="34" charset="0"/>
              </a:rPr>
              <a:t>Druckversion  05.09.2018</a:t>
            </a:r>
          </a:p>
          <a:p>
            <a:pPr marL="0" indent="0">
              <a:buNone/>
            </a:pPr>
            <a:r>
              <a:rPr lang="de-DE" sz="2000" dirty="0">
                <a:latin typeface="Arial" panose="020B0604020202020204" pitchFamily="34" charset="0"/>
                <a:cs typeface="Arial" panose="020B0604020202020204" pitchFamily="34" charset="0"/>
              </a:rPr>
              <a:t> </a:t>
            </a:r>
            <a:r>
              <a:rPr lang="de-DE" sz="2000" dirty="0" smtClean="0">
                <a:latin typeface="Arial" panose="020B0604020202020204" pitchFamily="34" charset="0"/>
                <a:cs typeface="Arial" panose="020B0604020202020204" pitchFamily="34" charset="0"/>
              </a:rPr>
              <a:t>    (Kommentar)</a:t>
            </a:r>
          </a:p>
          <a:p>
            <a:r>
              <a:rPr lang="de-DE" sz="2000" dirty="0" smtClean="0">
                <a:latin typeface="Arial" panose="020B0604020202020204" pitchFamily="34" charset="0"/>
                <a:cs typeface="Arial" panose="020B0604020202020204" pitchFamily="34" charset="0"/>
              </a:rPr>
              <a:t>Download Version</a:t>
            </a:r>
          </a:p>
          <a:p>
            <a:pPr marL="0" indent="0">
              <a:buNone/>
            </a:pPr>
            <a:r>
              <a:rPr lang="de-DE" sz="2000" dirty="0">
                <a:latin typeface="Arial" panose="020B0604020202020204" pitchFamily="34" charset="0"/>
                <a:cs typeface="Arial" panose="020B0604020202020204" pitchFamily="34" charset="0"/>
              </a:rPr>
              <a:t> </a:t>
            </a:r>
            <a:r>
              <a:rPr lang="de-DE" sz="2000" dirty="0" smtClean="0">
                <a:latin typeface="Arial" panose="020B0604020202020204" pitchFamily="34" charset="0"/>
                <a:cs typeface="Arial" panose="020B0604020202020204" pitchFamily="34" charset="0"/>
              </a:rPr>
              <a:t>    Stand 24.05.2018 </a:t>
            </a:r>
            <a:r>
              <a:rPr lang="de-DE" sz="2000" dirty="0">
                <a:latin typeface="Arial" panose="020B0604020202020204" pitchFamily="34" charset="0"/>
                <a:cs typeface="Arial" panose="020B0604020202020204" pitchFamily="34" charset="0"/>
              </a:rPr>
              <a:t/>
            </a:r>
            <a:br>
              <a:rPr lang="de-DE" sz="2000"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     (Begutachtungsleitlinien)</a:t>
            </a:r>
            <a:endParaRPr lang="de-DE" sz="2000" dirty="0">
              <a:latin typeface="Arial" panose="020B0604020202020204" pitchFamily="34" charset="0"/>
              <a:cs typeface="Arial" panose="020B0604020202020204" pitchFamily="34" charset="0"/>
            </a:endParaRPr>
          </a:p>
        </p:txBody>
      </p:sp>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7647" y="234928"/>
            <a:ext cx="4242343" cy="5996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683" y="260648"/>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53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endParaRPr lang="de-DE"/>
          </a:p>
        </p:txBody>
      </p:sp>
      <p:sp>
        <p:nvSpPr>
          <p:cNvPr id="10" name="Inhaltsplatzhalter 9"/>
          <p:cNvSpPr>
            <a:spLocks noGrp="1"/>
          </p:cNvSpPr>
          <p:nvPr>
            <p:ph sz="half" idx="1"/>
          </p:nvPr>
        </p:nvSpPr>
        <p:spPr/>
        <p:txBody>
          <a:bodyPr/>
          <a:lstStyle/>
          <a:p>
            <a:endParaRPr lang="de-DE"/>
          </a:p>
        </p:txBody>
      </p:sp>
      <p:sp>
        <p:nvSpPr>
          <p:cNvPr id="11" name="Inhaltsplatzhalter 10"/>
          <p:cNvSpPr>
            <a:spLocks noGrp="1"/>
          </p:cNvSpPr>
          <p:nvPr>
            <p:ph sz="half" idx="2"/>
          </p:nvPr>
        </p:nvSpPr>
        <p:spPr/>
        <p:txBody>
          <a:bodyPr/>
          <a:lstStyle/>
          <a:p>
            <a:r>
              <a:rPr lang="de-DE" dirty="0" smtClean="0"/>
              <a:t>        </a:t>
            </a:r>
          </a:p>
          <a:p>
            <a:r>
              <a:rPr lang="de-DE" dirty="0"/>
              <a:t> </a:t>
            </a:r>
            <a:endParaRPr lang="de-DE" dirty="0" smtClean="0"/>
          </a:p>
          <a:p>
            <a:endParaRPr lang="de-DE" dirty="0"/>
          </a:p>
          <a:p>
            <a:r>
              <a:rPr lang="de-DE" dirty="0" smtClean="0"/>
              <a:t>      November 2018</a:t>
            </a:r>
            <a:endParaRPr lang="de-DE" dirty="0"/>
          </a:p>
        </p:txBody>
      </p:sp>
      <p:sp>
        <p:nvSpPr>
          <p:cNvPr id="4" name="Fußzeilenplatzhalter 3"/>
          <p:cNvSpPr>
            <a:spLocks noGrp="1"/>
          </p:cNvSpPr>
          <p:nvPr>
            <p:ph type="ftr" sz="quarter" idx="11"/>
          </p:nvPr>
        </p:nvSpPr>
        <p:spPr>
          <a:xfrm>
            <a:off x="5508104" y="6309321"/>
            <a:ext cx="4040088" cy="360040"/>
          </a:xfrm>
        </p:spPr>
        <p:txBody>
          <a:bodyPr/>
          <a:lstStyle/>
          <a:p>
            <a:r>
              <a:rPr lang="de-DE" dirty="0" smtClean="0"/>
              <a:t>Verkehrsmedizinische Begutachtung ÄK 27.03.2019</a:t>
            </a:r>
            <a:endParaRPr lang="de-DE" dirty="0"/>
          </a:p>
        </p:txBody>
      </p:sp>
      <p:pic>
        <p:nvPicPr>
          <p:cNvPr id="5"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04664"/>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41" y="773"/>
            <a:ext cx="4888169" cy="6857227"/>
          </a:xfrm>
          <a:prstGeom prst="rect">
            <a:avLst/>
          </a:prstGeom>
        </p:spPr>
      </p:pic>
    </p:spTree>
    <p:extLst>
      <p:ext uri="{BB962C8B-B14F-4D97-AF65-F5344CB8AC3E}">
        <p14:creationId xmlns:p14="http://schemas.microsoft.com/office/powerpoint/2010/main" val="1840239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3"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683" y="260648"/>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92299"/>
            <a:ext cx="4119484" cy="6017020"/>
          </a:xfrm>
          <a:prstGeom prst="rect">
            <a:avLst/>
          </a:prstGeom>
        </p:spPr>
      </p:pic>
      <p:sp>
        <p:nvSpPr>
          <p:cNvPr id="6" name="Rechteck 5"/>
          <p:cNvSpPr/>
          <p:nvPr/>
        </p:nvSpPr>
        <p:spPr>
          <a:xfrm>
            <a:off x="4932040" y="1700808"/>
            <a:ext cx="2723887"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1. Auflage Februar 2019</a:t>
            </a:r>
            <a:endParaRPr lang="de-DE" dirty="0"/>
          </a:p>
        </p:txBody>
      </p:sp>
    </p:spTree>
    <p:extLst>
      <p:ext uri="{BB962C8B-B14F-4D97-AF65-F5344CB8AC3E}">
        <p14:creationId xmlns:p14="http://schemas.microsoft.com/office/powerpoint/2010/main" val="2335041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800" dirty="0" smtClean="0">
                <a:solidFill>
                  <a:schemeClr val="accent1"/>
                </a:solidFill>
              </a:rPr>
              <a:t/>
            </a:r>
            <a:br>
              <a:rPr lang="de-DE" sz="2800" dirty="0" smtClean="0">
                <a:solidFill>
                  <a:schemeClr val="accent1"/>
                </a:solidFill>
              </a:rPr>
            </a:br>
            <a:r>
              <a:rPr lang="de-DE" sz="2800" dirty="0" smtClean="0">
                <a:solidFill>
                  <a:schemeClr val="accent1"/>
                </a:solidFill>
              </a:rPr>
              <a:t/>
            </a:r>
            <a:br>
              <a:rPr lang="de-DE" sz="2800" dirty="0" smtClean="0">
                <a:solidFill>
                  <a:schemeClr val="accent1"/>
                </a:solidFill>
              </a:rPr>
            </a:br>
            <a:r>
              <a:rPr lang="de-DE" sz="2800" dirty="0" smtClean="0">
                <a:solidFill>
                  <a:schemeClr val="accent1"/>
                </a:solidFill>
              </a:rPr>
              <a:t>Cave: Rollenwechsel !</a:t>
            </a:r>
            <a:endParaRPr lang="de-DE" sz="2800" dirty="0">
              <a:solidFill>
                <a:schemeClr val="accent1"/>
              </a:solidFill>
            </a:endParaRPr>
          </a:p>
        </p:txBody>
      </p:sp>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9" y="293173"/>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Users\Jens\Pictures\Saved Pictures\2017\2017_03_Praxis\Praxisbilder_Dr.med.Hilbert_ONLINE\Praxisbilder_Dr.med.Hilbert_ONLINE\09_Praxisbilder_45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7" y="2276872"/>
            <a:ext cx="4368542" cy="291236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Users\Jens\Pictures\Saved Pictures\2017\2017_03_Praxis\Praxisbilder_Dr.med.Hilbert_ONLINE\Praxisbilder_Dr.med.Hilbert_ONLINE\08_Praxisbilder_45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3" y="2276872"/>
            <a:ext cx="4354598" cy="290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050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052736"/>
            <a:ext cx="8229600" cy="494928"/>
          </a:xfrm>
        </p:spPr>
        <p:txBody>
          <a:bodyPr>
            <a:normAutofit fontScale="90000"/>
          </a:bodyPr>
          <a:lstStyle/>
          <a:p>
            <a:r>
              <a:rPr lang="de-DE" sz="3100" dirty="0" smtClean="0">
                <a:solidFill>
                  <a:schemeClr val="accent1"/>
                </a:solidFill>
              </a:rPr>
              <a:t>Die gutachterliche Untersuchung</a:t>
            </a:r>
            <a:r>
              <a:rPr lang="de-DE" sz="2800" dirty="0" smtClean="0">
                <a:solidFill>
                  <a:schemeClr val="accent1"/>
                </a:solidFill>
              </a:rPr>
              <a:t>							</a:t>
            </a:r>
            <a:endParaRPr lang="de-DE" sz="2800" dirty="0">
              <a:solidFill>
                <a:schemeClr val="accent1"/>
              </a:solidFill>
            </a:endParaRPr>
          </a:p>
        </p:txBody>
      </p:sp>
      <p:sp>
        <p:nvSpPr>
          <p:cNvPr id="5" name="Fußzeilenplatzhalter 4"/>
          <p:cNvSpPr>
            <a:spLocks noGrp="1"/>
          </p:cNvSpPr>
          <p:nvPr>
            <p:ph type="ftr" sz="quarter" idx="11"/>
          </p:nvPr>
        </p:nvSpPr>
        <p:spPr/>
        <p:txBody>
          <a:bodyPr/>
          <a:lstStyle/>
          <a:p>
            <a:r>
              <a:rPr lang="de-DE" dirty="0" smtClean="0"/>
              <a:t>Verkehrsmedizinische Begutachtung ÄK Berlin 27.03.2019</a:t>
            </a:r>
            <a:endParaRPr lang="de-DE" dirty="0"/>
          </a:p>
        </p:txBody>
      </p:sp>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04664"/>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half" idx="1"/>
          </p:nvPr>
        </p:nvSpPr>
        <p:spPr>
          <a:xfrm>
            <a:off x="539552" y="1412776"/>
            <a:ext cx="4038600" cy="4741987"/>
          </a:xfrm>
        </p:spPr>
        <p:txBody>
          <a:bodyPr>
            <a:normAutofit lnSpcReduction="10000"/>
          </a:bodyPr>
          <a:lstStyle/>
          <a:p>
            <a:r>
              <a:rPr lang="de-DE" sz="2000" dirty="0">
                <a:solidFill>
                  <a:schemeClr val="accent1"/>
                </a:solidFill>
              </a:rPr>
              <a:t>Problem Begleitperson </a:t>
            </a:r>
          </a:p>
          <a:p>
            <a:r>
              <a:rPr lang="de-DE" sz="2000" dirty="0" smtClean="0">
                <a:solidFill>
                  <a:schemeClr val="accent1"/>
                </a:solidFill>
              </a:rPr>
              <a:t>Cave Rollenwechsel</a:t>
            </a:r>
          </a:p>
          <a:p>
            <a:r>
              <a:rPr lang="de-DE" sz="2000" dirty="0" smtClean="0">
                <a:solidFill>
                  <a:schemeClr val="accent1"/>
                </a:solidFill>
              </a:rPr>
              <a:t>Strukturiertes Interview mit aktueller Lebenssituation, typischem Tagesablauf,</a:t>
            </a:r>
          </a:p>
          <a:p>
            <a:r>
              <a:rPr lang="de-DE" sz="2000" dirty="0" smtClean="0">
                <a:solidFill>
                  <a:schemeClr val="accent1"/>
                </a:solidFill>
              </a:rPr>
              <a:t>Krankheitsanamnese und spezielle Anamnese aus der Sicht des Probanden im Abgleich zu vorliegenden Fakten</a:t>
            </a:r>
          </a:p>
          <a:p>
            <a:r>
              <a:rPr lang="de-DE" sz="2000" dirty="0" smtClean="0">
                <a:solidFill>
                  <a:schemeClr val="accent1"/>
                </a:solidFill>
              </a:rPr>
              <a:t>Aktuelle Beschwerden/</a:t>
            </a:r>
          </a:p>
          <a:p>
            <a:pPr marL="0" indent="0">
              <a:buNone/>
            </a:pPr>
            <a:r>
              <a:rPr lang="de-DE" sz="2000" dirty="0" smtClean="0">
                <a:solidFill>
                  <a:schemeClr val="accent1"/>
                </a:solidFill>
              </a:rPr>
              <a:t>      funktionelle Beeinträchtigungen</a:t>
            </a:r>
          </a:p>
          <a:p>
            <a:r>
              <a:rPr lang="de-DE" sz="2000" dirty="0" smtClean="0">
                <a:solidFill>
                  <a:schemeClr val="accent1"/>
                </a:solidFill>
              </a:rPr>
              <a:t>Körperliche Untersuchung      (internistisch, neurologisch,</a:t>
            </a:r>
          </a:p>
          <a:p>
            <a:pPr marL="0" indent="0">
              <a:buNone/>
            </a:pPr>
            <a:r>
              <a:rPr lang="de-DE" sz="2000" dirty="0" smtClean="0">
                <a:solidFill>
                  <a:schemeClr val="accent1"/>
                </a:solidFill>
              </a:rPr>
              <a:t>       psychiatrisch)</a:t>
            </a:r>
          </a:p>
          <a:p>
            <a:pPr marL="0" indent="0">
              <a:buNone/>
            </a:pPr>
            <a:endParaRPr lang="de-DE" sz="2000" dirty="0">
              <a:solidFill>
                <a:schemeClr val="accent1"/>
              </a:solidFill>
            </a:endParaRPr>
          </a:p>
        </p:txBody>
      </p:sp>
      <p:sp>
        <p:nvSpPr>
          <p:cNvPr id="4" name="Inhaltsplatzhalter 3"/>
          <p:cNvSpPr>
            <a:spLocks noGrp="1"/>
          </p:cNvSpPr>
          <p:nvPr>
            <p:ph sz="half" idx="2"/>
          </p:nvPr>
        </p:nvSpPr>
        <p:spPr/>
        <p:txBody>
          <a:bodyPr>
            <a:normAutofit lnSpcReduction="10000"/>
          </a:bodyPr>
          <a:lstStyle/>
          <a:p>
            <a:pPr marL="0" indent="0">
              <a:buNone/>
            </a:pPr>
            <a:r>
              <a:rPr lang="de-DE" sz="2000" b="1" dirty="0" smtClean="0">
                <a:solidFill>
                  <a:schemeClr val="accent1"/>
                </a:solidFill>
              </a:rPr>
              <a:t>Cave:</a:t>
            </a:r>
          </a:p>
          <a:p>
            <a:pPr marL="0" indent="0">
              <a:buNone/>
            </a:pPr>
            <a:r>
              <a:rPr lang="de-DE" sz="2000" dirty="0" smtClean="0">
                <a:solidFill>
                  <a:schemeClr val="accent1"/>
                </a:solidFill>
              </a:rPr>
              <a:t>Trennung von Anamnese/Symptomen und Befund</a:t>
            </a:r>
            <a:endParaRPr lang="de-DE" sz="2000" dirty="0">
              <a:solidFill>
                <a:schemeClr val="accent1"/>
              </a:solidFill>
            </a:endParaRPr>
          </a:p>
        </p:txBody>
      </p:sp>
    </p:spTree>
    <p:extLst>
      <p:ext uri="{BB962C8B-B14F-4D97-AF65-F5344CB8AC3E}">
        <p14:creationId xmlns:p14="http://schemas.microsoft.com/office/powerpoint/2010/main" val="139503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72892"/>
            <a:ext cx="8229600" cy="744746"/>
          </a:xfrm>
        </p:spPr>
        <p:txBody>
          <a:bodyPr>
            <a:normAutofit/>
          </a:bodyPr>
          <a:lstStyle/>
          <a:p>
            <a:r>
              <a:rPr lang="de-DE" sz="3200" dirty="0" smtClean="0">
                <a:solidFill>
                  <a:schemeClr val="accent1"/>
                </a:solidFill>
              </a:rPr>
              <a:t>4. Ausarbeitung des Gutachtens</a:t>
            </a:r>
            <a:endParaRPr lang="de-DE" sz="3200" dirty="0"/>
          </a:p>
        </p:txBody>
      </p:sp>
      <p:sp>
        <p:nvSpPr>
          <p:cNvPr id="3" name="Untertitel 2"/>
          <p:cNvSpPr>
            <a:spLocks noGrp="1"/>
          </p:cNvSpPr>
          <p:nvPr>
            <p:ph idx="1"/>
          </p:nvPr>
        </p:nvSpPr>
        <p:spPr/>
        <p:txBody>
          <a:bodyPr>
            <a:normAutofit/>
          </a:bodyPr>
          <a:lstStyle/>
          <a:p>
            <a:pPr marL="0" indent="0">
              <a:buNone/>
            </a:pPr>
            <a:r>
              <a:rPr lang="de-DE" sz="2000" dirty="0">
                <a:solidFill>
                  <a:schemeClr val="accent1"/>
                </a:solidFill>
              </a:rPr>
              <a:t>Zeitnah</a:t>
            </a:r>
          </a:p>
          <a:p>
            <a:pPr marL="0" indent="0">
              <a:buNone/>
            </a:pPr>
            <a:r>
              <a:rPr lang="de-DE" sz="2000" dirty="0">
                <a:solidFill>
                  <a:schemeClr val="accent1"/>
                </a:solidFill>
              </a:rPr>
              <a:t>Gut verständlich</a:t>
            </a:r>
          </a:p>
          <a:p>
            <a:pPr marL="0" indent="0">
              <a:buNone/>
            </a:pPr>
            <a:r>
              <a:rPr lang="de-DE" sz="2000" dirty="0">
                <a:solidFill>
                  <a:schemeClr val="accent1"/>
                </a:solidFill>
              </a:rPr>
              <a:t>Beschränkung auf die gestellten Fragen</a:t>
            </a:r>
          </a:p>
          <a:p>
            <a:pPr marL="0" indent="0">
              <a:buNone/>
            </a:pPr>
            <a:r>
              <a:rPr lang="de-DE" sz="2000" dirty="0">
                <a:solidFill>
                  <a:schemeClr val="accent1"/>
                </a:solidFill>
              </a:rPr>
              <a:t>Enthalten sind:</a:t>
            </a:r>
          </a:p>
          <a:p>
            <a:pPr>
              <a:buFont typeface="Wingdings" panose="05000000000000000000" pitchFamily="2" charset="2"/>
              <a:buChar char="§"/>
              <a:tabLst>
                <a:tab pos="180000" algn="l"/>
                <a:tab pos="540000" algn="l"/>
              </a:tabLst>
            </a:pPr>
            <a:r>
              <a:rPr lang="de-DE" sz="2000" dirty="0">
                <a:solidFill>
                  <a:schemeClr val="accent1"/>
                </a:solidFill>
              </a:rPr>
              <a:t>Die Fragestellung</a:t>
            </a:r>
          </a:p>
          <a:p>
            <a:pPr>
              <a:buFont typeface="Wingdings" panose="05000000000000000000" pitchFamily="2" charset="2"/>
              <a:buChar char="§"/>
              <a:tabLst>
                <a:tab pos="180000" algn="l"/>
                <a:tab pos="540000" algn="l"/>
              </a:tabLst>
            </a:pPr>
            <a:r>
              <a:rPr lang="de-DE" sz="2000" dirty="0">
                <a:solidFill>
                  <a:schemeClr val="accent1"/>
                </a:solidFill>
              </a:rPr>
              <a:t>Die Vorbefunde /Quellen</a:t>
            </a:r>
          </a:p>
          <a:p>
            <a:pPr>
              <a:buFont typeface="Wingdings" panose="05000000000000000000" pitchFamily="2" charset="2"/>
              <a:buChar char="§"/>
              <a:tabLst>
                <a:tab pos="180000" algn="l"/>
                <a:tab pos="540000" algn="l"/>
              </a:tabLst>
            </a:pPr>
            <a:r>
              <a:rPr lang="de-DE" sz="2000" dirty="0">
                <a:solidFill>
                  <a:schemeClr val="accent1"/>
                </a:solidFill>
              </a:rPr>
              <a:t>Die erhobenen Befunde</a:t>
            </a:r>
          </a:p>
          <a:p>
            <a:pPr>
              <a:buFont typeface="Wingdings" panose="05000000000000000000" pitchFamily="2" charset="2"/>
              <a:buChar char="§"/>
              <a:tabLst>
                <a:tab pos="180000" algn="l"/>
                <a:tab pos="540000" algn="l"/>
              </a:tabLst>
            </a:pPr>
            <a:r>
              <a:rPr lang="de-DE" sz="2000" dirty="0">
                <a:solidFill>
                  <a:schemeClr val="accent1"/>
                </a:solidFill>
              </a:rPr>
              <a:t>Die Wertung der vorliegenden Befunde, Atteste, ggf. Vorgutachten</a:t>
            </a:r>
          </a:p>
          <a:p>
            <a:pPr>
              <a:buFont typeface="Wingdings" panose="05000000000000000000" pitchFamily="2" charset="2"/>
              <a:buChar char="§"/>
              <a:tabLst>
                <a:tab pos="180000" algn="l"/>
                <a:tab pos="540000" algn="l"/>
              </a:tabLst>
            </a:pPr>
            <a:r>
              <a:rPr lang="de-DE" sz="2000" dirty="0">
                <a:solidFill>
                  <a:schemeClr val="accent1"/>
                </a:solidFill>
              </a:rPr>
              <a:t>Die Diagnosen </a:t>
            </a:r>
          </a:p>
          <a:p>
            <a:pPr>
              <a:buFont typeface="Wingdings" panose="05000000000000000000" pitchFamily="2" charset="2"/>
              <a:buChar char="§"/>
              <a:tabLst>
                <a:tab pos="180000" algn="l"/>
                <a:tab pos="540000" algn="l"/>
              </a:tabLst>
            </a:pPr>
            <a:r>
              <a:rPr lang="de-DE" sz="2000" dirty="0">
                <a:solidFill>
                  <a:schemeClr val="accent1"/>
                </a:solidFill>
              </a:rPr>
              <a:t>Die qualitativen und quantitativen Auswirkungen auf die Fahreignung</a:t>
            </a:r>
          </a:p>
          <a:p>
            <a:pPr marL="0" indent="0">
              <a:buNone/>
            </a:pPr>
            <a:r>
              <a:rPr lang="de-DE" sz="2000" dirty="0">
                <a:solidFill>
                  <a:schemeClr val="accent1"/>
                </a:solidFill>
              </a:rPr>
              <a:t>Finale Begutachtung</a:t>
            </a: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5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dirty="0" smtClean="0"/>
              <a:t>Verkehrsmedizinische Begutachtung ÄK Berlin 27.03.2019</a:t>
            </a:r>
            <a:endParaRPr lang="de-DE" dirty="0"/>
          </a:p>
        </p:txBody>
      </p:sp>
      <p:pic>
        <p:nvPicPr>
          <p:cNvPr id="4" name="Picture 3" descr="C:\Users\Jens\Desktop\Kathrins Vortrag\Seite 2 Gutachten-Deckblatt_JP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86" b="8410"/>
          <a:stretch/>
        </p:blipFill>
        <p:spPr bwMode="auto">
          <a:xfrm>
            <a:off x="1845221" y="1123949"/>
            <a:ext cx="5832648" cy="546244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t="26998" b="66620"/>
          <a:stretch/>
        </p:blipFill>
        <p:spPr>
          <a:xfrm>
            <a:off x="3539505" y="2546486"/>
            <a:ext cx="4377954" cy="395213"/>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t="1" b="73280"/>
          <a:stretch/>
        </p:blipFill>
        <p:spPr>
          <a:xfrm>
            <a:off x="2055021" y="24408"/>
            <a:ext cx="4377954" cy="1654646"/>
          </a:xfrm>
          <a:prstGeom prst="rect">
            <a:avLst/>
          </a:prstGeom>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t="32289" b="63429"/>
          <a:stretch/>
        </p:blipFill>
        <p:spPr>
          <a:xfrm>
            <a:off x="3539505" y="3912376"/>
            <a:ext cx="4377954" cy="265174"/>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t="35786" r="38992" b="60238"/>
          <a:stretch/>
        </p:blipFill>
        <p:spPr>
          <a:xfrm>
            <a:off x="3539505" y="3470844"/>
            <a:ext cx="2670892" cy="246188"/>
          </a:xfrm>
          <a:prstGeom prst="rect">
            <a:avLst/>
          </a:prstGeom>
        </p:spPr>
      </p:pic>
    </p:spTree>
    <p:extLst>
      <p:ext uri="{BB962C8B-B14F-4D97-AF65-F5344CB8AC3E}">
        <p14:creationId xmlns:p14="http://schemas.microsoft.com/office/powerpoint/2010/main" val="4032262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TAKE  HOME MESSAGES</a:t>
            </a:r>
            <a:endParaRPr lang="de-DE" dirty="0"/>
          </a:p>
        </p:txBody>
      </p:sp>
      <p:sp>
        <p:nvSpPr>
          <p:cNvPr id="6" name="Inhaltsplatzhalter 5"/>
          <p:cNvSpPr>
            <a:spLocks noGrp="1"/>
          </p:cNvSpPr>
          <p:nvPr>
            <p:ph idx="1"/>
          </p:nvPr>
        </p:nvSpPr>
        <p:spPr/>
        <p:txBody>
          <a:bodyPr>
            <a:normAutofit/>
          </a:bodyPr>
          <a:lstStyle/>
          <a:p>
            <a:pPr marL="0" indent="0">
              <a:buNone/>
            </a:pPr>
            <a:endPar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de-DE" sz="2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1. Eine gute Vorbereitung ist schon das halbe Gutachten.</a:t>
            </a:r>
          </a:p>
          <a:p>
            <a:pPr marL="0" indent="0">
              <a:buNone/>
            </a:pPr>
            <a:endPar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2.Beachten Sie immer die jeweils aktuellen Leitlinien (Stand 24.05.2018) bzw. das </a:t>
            </a:r>
            <a:r>
              <a:rPr lang="de-DE" sz="2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P</a:t>
            </a: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ositionspapier  von November 2018 ( </a:t>
            </a: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hlinkClick r:id="rId3"/>
              </a:rPr>
              <a:t>www.dgnr.de</a:t>
            </a: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marL="0" indent="0">
              <a:buNone/>
            </a:pPr>
            <a:endPar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3.Bei der Mehrzahl der Begutachtungen bedarf es der Kooperation</a:t>
            </a:r>
          </a:p>
          <a:p>
            <a:pPr marL="0" indent="0">
              <a:buNone/>
            </a:pP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(Begutachtungsstelle, zertifiziertes Labor).</a:t>
            </a:r>
          </a:p>
          <a:p>
            <a:pPr marL="0" indent="0">
              <a:buNone/>
            </a:pPr>
            <a:endParaRPr lang="de-DE" sz="2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de-DE" sz="2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4.Seien Sie sich des Rollenwechsels als Gutachter bewusst.</a:t>
            </a:r>
          </a:p>
          <a:p>
            <a:pPr marL="0" indent="0">
              <a:buNone/>
            </a:pPr>
            <a:endParaRPr lang="de-DE" sz="2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de-DE" sz="2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Fußzeilenplatzhalter 2"/>
          <p:cNvSpPr>
            <a:spLocks noGrp="1"/>
          </p:cNvSpPr>
          <p:nvPr>
            <p:ph type="ftr" sz="quarter" idx="11"/>
          </p:nvPr>
        </p:nvSpPr>
        <p:spPr/>
        <p:txBody>
          <a:bodyPr/>
          <a:lstStyle/>
          <a:p>
            <a:r>
              <a:rPr lang="de-DE" dirty="0" smtClean="0"/>
              <a:t>Verkehrsmedizinische Begutachtung ÄK Berlin 27.03.2019</a:t>
            </a:r>
            <a:endParaRPr lang="de-DE" dirty="0"/>
          </a:p>
        </p:txBody>
      </p:sp>
      <p:pic>
        <p:nvPicPr>
          <p:cNvPr id="4"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041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60648"/>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a:xfrm>
            <a:off x="6240338" y="6309320"/>
            <a:ext cx="2895600" cy="365125"/>
          </a:xfrm>
        </p:spPr>
        <p:txBody>
          <a:bodyPr/>
          <a:lstStyle/>
          <a:p>
            <a:r>
              <a:rPr lang="de-DE" dirty="0" smtClean="0"/>
              <a:t>Verkehrsmedizinische Begutachtung ÄK Berlin 27.03.2019</a:t>
            </a:r>
            <a:endParaRPr lang="de-DE" dirty="0"/>
          </a:p>
        </p:txBody>
      </p:sp>
      <p:sp>
        <p:nvSpPr>
          <p:cNvPr id="3" name="Textfeld 2"/>
          <p:cNvSpPr txBox="1"/>
          <p:nvPr/>
        </p:nvSpPr>
        <p:spPr>
          <a:xfrm>
            <a:off x="2195736" y="2852936"/>
            <a:ext cx="184731" cy="369332"/>
          </a:xfrm>
          <a:prstGeom prst="rect">
            <a:avLst/>
          </a:prstGeom>
          <a:noFill/>
        </p:spPr>
        <p:txBody>
          <a:bodyPr wrap="none" rtlCol="0">
            <a:spAutoFit/>
          </a:bodyPr>
          <a:lstStyle/>
          <a:p>
            <a:endParaRPr lang="de-DE"/>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342542" cy="6858000"/>
          </a:xfrm>
          <a:prstGeom prst="rect">
            <a:avLst/>
          </a:prstGeom>
        </p:spPr>
      </p:pic>
    </p:spTree>
    <p:extLst>
      <p:ext uri="{BB962C8B-B14F-4D97-AF65-F5344CB8AC3E}">
        <p14:creationId xmlns:p14="http://schemas.microsoft.com/office/powerpoint/2010/main" val="4124646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Pictures\Foto website\IMG_9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 y="-4"/>
            <a:ext cx="9144002" cy="6858002"/>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45102" y="672892"/>
            <a:ext cx="8691394" cy="2036028"/>
          </a:xfrm>
        </p:spPr>
        <p:txBody>
          <a:bodyPr>
            <a:normAutofit/>
          </a:bodyPr>
          <a:lstStyle/>
          <a:p>
            <a:pPr algn="l"/>
            <a:r>
              <a:rPr lang="de-DE" sz="3600" dirty="0" smtClean="0">
                <a:solidFill>
                  <a:schemeClr val="bg1"/>
                </a:solidFill>
              </a:rPr>
              <a:t>Danke für Ihre Aufmerksamkeit</a:t>
            </a:r>
            <a:endParaRPr lang="de-DE" sz="3600" dirty="0">
              <a:solidFill>
                <a:schemeClr val="bg1"/>
              </a:solidFill>
            </a:endParaRPr>
          </a:p>
        </p:txBody>
      </p:sp>
      <p:sp>
        <p:nvSpPr>
          <p:cNvPr id="3" name="Untertitel 2"/>
          <p:cNvSpPr>
            <a:spLocks noGrp="1"/>
          </p:cNvSpPr>
          <p:nvPr>
            <p:ph idx="1"/>
          </p:nvPr>
        </p:nvSpPr>
        <p:spPr>
          <a:xfrm>
            <a:off x="251520" y="1556793"/>
            <a:ext cx="8435280" cy="4569374"/>
          </a:xfrm>
        </p:spPr>
        <p:txBody>
          <a:bodyPr>
            <a:normAutofit/>
          </a:bodyPr>
          <a:lstStyle/>
          <a:p>
            <a:pPr marL="0" indent="0">
              <a:buNone/>
            </a:pPr>
            <a:endParaRPr lang="de-DE" sz="2400" dirty="0">
              <a:solidFill>
                <a:schemeClr val="accent1"/>
              </a:solidFill>
            </a:endParaRP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a:xfrm>
            <a:off x="452897" y="6237312"/>
            <a:ext cx="2952328" cy="620688"/>
          </a:xfrm>
        </p:spPr>
        <p:txBody>
          <a:bodyPr/>
          <a:lstStyle/>
          <a:p>
            <a:r>
              <a:rPr lang="de-DE" sz="1400" b="1" dirty="0" smtClean="0">
                <a:solidFill>
                  <a:srgbClr val="FF0000"/>
                </a:solidFill>
              </a:rPr>
              <a:t>Verkehrsmedizinische Begutachtung ÄK Berlin 27.03.2019</a:t>
            </a:r>
            <a:endParaRPr lang="de-DE" sz="1400" dirty="0">
              <a:solidFill>
                <a:schemeClr val="bg1"/>
              </a:solidFill>
            </a:endParaRPr>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83" y="307151"/>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919" y="2060848"/>
            <a:ext cx="2599416" cy="402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63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solidFill>
                  <a:schemeClr val="accent1"/>
                </a:solidFill>
              </a:rPr>
              <a:t>5. Zeit für Fragen und zur Diskussion</a:t>
            </a:r>
            <a:endParaRPr lang="de-DE" sz="3200" dirty="0"/>
          </a:p>
        </p:txBody>
      </p:sp>
      <p:sp>
        <p:nvSpPr>
          <p:cNvPr id="3" name="Untertitel 2"/>
          <p:cNvSpPr>
            <a:spLocks noGrp="1"/>
          </p:cNvSpPr>
          <p:nvPr>
            <p:ph idx="1"/>
          </p:nvPr>
        </p:nvSpPr>
        <p:spPr/>
        <p:txBody>
          <a:bodyPr>
            <a:normAutofit/>
          </a:bodyPr>
          <a:lstStyle/>
          <a:p>
            <a:pPr marL="0" indent="0">
              <a:buNone/>
            </a:pPr>
            <a:endParaRPr lang="de-DE" sz="2400" dirty="0">
              <a:solidFill>
                <a:schemeClr val="accent1"/>
              </a:solidFill>
            </a:endParaRPr>
          </a:p>
          <a:p>
            <a:pPr marL="0" indent="0">
              <a:buNone/>
            </a:pPr>
            <a:r>
              <a:rPr lang="de-DE" sz="2400" dirty="0" smtClean="0">
                <a:solidFill>
                  <a:schemeClr val="accent1"/>
                </a:solidFill>
              </a:rPr>
              <a:t>                                       </a:t>
            </a:r>
          </a:p>
          <a:p>
            <a:pPr marL="0" indent="0">
              <a:buNone/>
            </a:pPr>
            <a:endParaRPr lang="de-DE" sz="2400" dirty="0">
              <a:solidFill>
                <a:schemeClr val="accent1"/>
              </a:solidFill>
            </a:endParaRPr>
          </a:p>
          <a:p>
            <a:pPr marL="0" indent="0">
              <a:buNone/>
            </a:pPr>
            <a:r>
              <a:rPr lang="de-DE" sz="2400" dirty="0" smtClean="0">
                <a:solidFill>
                  <a:schemeClr val="accent1"/>
                </a:solidFill>
              </a:rPr>
              <a:t>                                                      </a:t>
            </a:r>
            <a:r>
              <a:rPr lang="de-DE" sz="9600" dirty="0" smtClean="0">
                <a:solidFill>
                  <a:srgbClr val="FF0000"/>
                </a:solidFill>
                <a:latin typeface="Algerian" panose="04020705040A02060702" pitchFamily="82" charset="0"/>
                <a:cs typeface="Arial" panose="020B0604020202020204" pitchFamily="34" charset="0"/>
              </a:rPr>
              <a:t>?</a:t>
            </a: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55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672892"/>
            <a:ext cx="8878061" cy="667876"/>
          </a:xfrm>
        </p:spPr>
        <p:txBody>
          <a:bodyPr>
            <a:normAutofit/>
          </a:bodyPr>
          <a:lstStyle/>
          <a:p>
            <a:r>
              <a:rPr lang="de-DE" sz="3600" dirty="0" smtClean="0">
                <a:solidFill>
                  <a:schemeClr val="accent1"/>
                </a:solidFill>
              </a:rPr>
              <a:t>6. </a:t>
            </a:r>
            <a:r>
              <a:rPr lang="de-DE" sz="3600" dirty="0" err="1" smtClean="0">
                <a:solidFill>
                  <a:schemeClr val="accent1"/>
                </a:solidFill>
              </a:rPr>
              <a:t>Kasuistiken</a:t>
            </a:r>
            <a:endParaRPr lang="de-DE" sz="3600" dirty="0">
              <a:solidFill>
                <a:schemeClr val="accent1"/>
              </a:solidFill>
            </a:endParaRPr>
          </a:p>
        </p:txBody>
      </p:sp>
      <p:sp>
        <p:nvSpPr>
          <p:cNvPr id="3" name="Untertitel 2"/>
          <p:cNvSpPr>
            <a:spLocks noGrp="1"/>
          </p:cNvSpPr>
          <p:nvPr>
            <p:ph idx="1"/>
          </p:nvPr>
        </p:nvSpPr>
        <p:spPr>
          <a:xfrm>
            <a:off x="426368" y="1556792"/>
            <a:ext cx="8291264" cy="3528392"/>
          </a:xfrm>
        </p:spPr>
        <p:txBody>
          <a:bodyPr>
            <a:normAutofit fontScale="92500"/>
          </a:bodyPr>
          <a:lstStyle/>
          <a:p>
            <a:pPr marL="457200" indent="-457200">
              <a:buAutoNum type="arabicPeriod"/>
              <a:tabLst>
                <a:tab pos="540000" algn="l"/>
              </a:tabLst>
            </a:pPr>
            <a:r>
              <a:rPr lang="de-DE" sz="2400" dirty="0" smtClean="0">
                <a:solidFill>
                  <a:schemeClr val="accent1"/>
                </a:solidFill>
              </a:rPr>
              <a:t>Wie </a:t>
            </a:r>
            <a:r>
              <a:rPr lang="de-DE" sz="2400" dirty="0">
                <a:solidFill>
                  <a:schemeClr val="accent1"/>
                </a:solidFill>
              </a:rPr>
              <a:t>verrückt darf ich sein, um Auto zu fahren </a:t>
            </a:r>
            <a:r>
              <a:rPr lang="de-DE" sz="2400" dirty="0" smtClean="0">
                <a:solidFill>
                  <a:schemeClr val="accent1"/>
                </a:solidFill>
              </a:rPr>
              <a:t>?</a:t>
            </a:r>
            <a:endParaRPr lang="de-DE" sz="2400" dirty="0">
              <a:solidFill>
                <a:schemeClr val="accent1"/>
              </a:solidFill>
            </a:endParaRPr>
          </a:p>
          <a:p>
            <a:pPr marL="0" indent="0">
              <a:buNone/>
              <a:tabLst>
                <a:tab pos="540000" algn="l"/>
              </a:tabLst>
            </a:pPr>
            <a:r>
              <a:rPr lang="de-DE" sz="2400" dirty="0" smtClean="0">
                <a:solidFill>
                  <a:schemeClr val="accent1"/>
                </a:solidFill>
              </a:rPr>
              <a:t>2</a:t>
            </a:r>
            <a:r>
              <a:rPr lang="de-DE" sz="2400" dirty="0">
                <a:solidFill>
                  <a:schemeClr val="accent1"/>
                </a:solidFill>
              </a:rPr>
              <a:t>.	Darf ich mit einer rezidivierenden depressiven Störung das 	betriebseigene Kfz führen ?</a:t>
            </a:r>
          </a:p>
          <a:p>
            <a:pPr marL="0" indent="0">
              <a:buNone/>
              <a:tabLst>
                <a:tab pos="540000" algn="l"/>
              </a:tabLst>
            </a:pPr>
            <a:r>
              <a:rPr lang="de-DE" sz="2400" dirty="0">
                <a:solidFill>
                  <a:schemeClr val="accent1"/>
                </a:solidFill>
              </a:rPr>
              <a:t>3.	Wer darf mit Epilepsie fahren ? Darf es noch der Epilepsie-Kranke,</a:t>
            </a:r>
          </a:p>
          <a:p>
            <a:pPr marL="0" indent="0">
              <a:buNone/>
              <a:tabLst>
                <a:tab pos="540000" algn="l"/>
              </a:tabLst>
            </a:pPr>
            <a:r>
              <a:rPr lang="de-DE" sz="2400" dirty="0">
                <a:solidFill>
                  <a:schemeClr val="accent1"/>
                </a:solidFill>
              </a:rPr>
              <a:t>	nachdem er mit dem Auto am Baum gelandet ist ?</a:t>
            </a:r>
          </a:p>
          <a:p>
            <a:pPr marL="0" indent="0">
              <a:buNone/>
              <a:tabLst>
                <a:tab pos="540000" algn="l"/>
              </a:tabLst>
            </a:pPr>
            <a:r>
              <a:rPr lang="de-DE" sz="2400" dirty="0">
                <a:solidFill>
                  <a:schemeClr val="accent1"/>
                </a:solidFill>
              </a:rPr>
              <a:t>4.	Was macht der 35-jährige Straßenbahnfahrer nach 	Sinusvenenthrombose und epileptischem Anfall beruflich weiter ?</a:t>
            </a:r>
          </a:p>
          <a:p>
            <a:pPr marL="0" indent="0">
              <a:buNone/>
              <a:tabLst>
                <a:tab pos="540000" algn="l"/>
              </a:tabLst>
            </a:pPr>
            <a:r>
              <a:rPr lang="de-DE" sz="2400" dirty="0" smtClean="0">
                <a:solidFill>
                  <a:schemeClr val="accent1"/>
                </a:solidFill>
              </a:rPr>
              <a:t>5.+6.Wer </a:t>
            </a:r>
            <a:r>
              <a:rPr lang="de-DE" sz="2400" dirty="0">
                <a:solidFill>
                  <a:schemeClr val="accent1"/>
                </a:solidFill>
              </a:rPr>
              <a:t>darf nach einem Schlaganfall noch Bus oder Taxi fahren ?</a:t>
            </a:r>
          </a:p>
          <a:p>
            <a:pPr marL="0" indent="0">
              <a:buNone/>
            </a:pPr>
            <a:endParaRPr lang="de-DE" sz="2400" dirty="0">
              <a:solidFill>
                <a:schemeClr val="accent1"/>
              </a:solidFill>
            </a:endParaRP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Pictures\Foto website\Mediathek ‹ — WordPress_files\hilbert_logo-MK1-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926054"/>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183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9" y="39476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lstStyle/>
          <a:p>
            <a:r>
              <a:rPr lang="de-DE" dirty="0">
                <a:solidFill>
                  <a:schemeClr val="accent1"/>
                </a:solidFill>
              </a:rPr>
              <a:t>1. Kasus</a:t>
            </a:r>
            <a:endParaRPr lang="de-DE" dirty="0"/>
          </a:p>
        </p:txBody>
      </p:sp>
      <p:sp>
        <p:nvSpPr>
          <p:cNvPr id="5" name="Inhaltsplatzhalter 4"/>
          <p:cNvSpPr>
            <a:spLocks noGrp="1"/>
          </p:cNvSpPr>
          <p:nvPr>
            <p:ph idx="1"/>
          </p:nvPr>
        </p:nvSpPr>
        <p:spPr/>
        <p:txBody>
          <a:bodyPr>
            <a:normAutofit fontScale="85000" lnSpcReduction="10000"/>
          </a:bodyPr>
          <a:lstStyle/>
          <a:p>
            <a:pPr marL="0" indent="0">
              <a:buNone/>
            </a:pPr>
            <a:r>
              <a:rPr lang="de-DE" dirty="0">
                <a:solidFill>
                  <a:schemeClr val="accent1"/>
                </a:solidFill>
              </a:rPr>
              <a:t>Proband 25 Jh</a:t>
            </a:r>
            <a:r>
              <a:rPr lang="de-DE" dirty="0" smtClean="0">
                <a:solidFill>
                  <a:schemeClr val="accent1"/>
                </a:solidFill>
              </a:rPr>
              <a:t>., seit </a:t>
            </a:r>
            <a:r>
              <a:rPr lang="de-DE" dirty="0">
                <a:solidFill>
                  <a:schemeClr val="accent1"/>
                </a:solidFill>
              </a:rPr>
              <a:t>7 Jh</a:t>
            </a:r>
            <a:r>
              <a:rPr lang="de-DE" dirty="0" smtClean="0">
                <a:solidFill>
                  <a:schemeClr val="accent1"/>
                </a:solidFill>
              </a:rPr>
              <a:t>. Diagnose </a:t>
            </a:r>
            <a:r>
              <a:rPr lang="de-DE" dirty="0">
                <a:solidFill>
                  <a:schemeClr val="accent1"/>
                </a:solidFill>
              </a:rPr>
              <a:t>Psychose aus dem schizophrenen Formenkreis.</a:t>
            </a:r>
          </a:p>
          <a:p>
            <a:pPr marL="0" indent="0">
              <a:buNone/>
            </a:pPr>
            <a:r>
              <a:rPr lang="de-DE" dirty="0">
                <a:solidFill>
                  <a:schemeClr val="accent1"/>
                </a:solidFill>
              </a:rPr>
              <a:t>Ersterkrankung nach regelmäßigem THC-Konsum im Alter von 18 Jh</a:t>
            </a:r>
            <a:r>
              <a:rPr lang="de-DE" dirty="0" smtClean="0">
                <a:solidFill>
                  <a:schemeClr val="accent1"/>
                </a:solidFill>
              </a:rPr>
              <a:t>., 3 </a:t>
            </a:r>
            <a:r>
              <a:rPr lang="de-DE" dirty="0">
                <a:solidFill>
                  <a:schemeClr val="accent1"/>
                </a:solidFill>
              </a:rPr>
              <a:t>stat</a:t>
            </a:r>
            <a:r>
              <a:rPr lang="de-DE" dirty="0" smtClean="0">
                <a:solidFill>
                  <a:schemeClr val="accent1"/>
                </a:solidFill>
              </a:rPr>
              <a:t>. Aufenthalte</a:t>
            </a:r>
            <a:endParaRPr lang="de-DE" dirty="0">
              <a:solidFill>
                <a:schemeClr val="accent1"/>
              </a:solidFill>
            </a:endParaRPr>
          </a:p>
          <a:p>
            <a:pPr marL="0" indent="0">
              <a:buNone/>
            </a:pPr>
            <a:r>
              <a:rPr lang="de-DE" dirty="0" smtClean="0">
                <a:solidFill>
                  <a:schemeClr val="accent1"/>
                </a:solidFill>
              </a:rPr>
              <a:t>FE-Entzug, weil </a:t>
            </a:r>
            <a:r>
              <a:rPr lang="de-DE" dirty="0">
                <a:solidFill>
                  <a:schemeClr val="accent1"/>
                </a:solidFill>
              </a:rPr>
              <a:t>er im Rahmen des letzten psychotischen Schubes vor 9 Monaten das Auto bei laufendem Motor </a:t>
            </a:r>
            <a:r>
              <a:rPr lang="de-DE" dirty="0" smtClean="0">
                <a:solidFill>
                  <a:schemeClr val="accent1"/>
                </a:solidFill>
              </a:rPr>
              <a:t> </a:t>
            </a:r>
            <a:r>
              <a:rPr lang="de-DE" dirty="0">
                <a:solidFill>
                  <a:schemeClr val="accent1"/>
                </a:solidFill>
              </a:rPr>
              <a:t>mitten auf der Kreuzung stehen </a:t>
            </a:r>
            <a:r>
              <a:rPr lang="de-DE" dirty="0" smtClean="0">
                <a:solidFill>
                  <a:schemeClr val="accent1"/>
                </a:solidFill>
              </a:rPr>
              <a:t>ließ.</a:t>
            </a:r>
            <a:endParaRPr lang="de-DE" dirty="0">
              <a:solidFill>
                <a:schemeClr val="accent1"/>
              </a:solidFill>
            </a:endParaRPr>
          </a:p>
          <a:p>
            <a:pPr marL="0" indent="0">
              <a:buNone/>
            </a:pPr>
            <a:r>
              <a:rPr lang="de-DE" dirty="0">
                <a:solidFill>
                  <a:schemeClr val="accent1"/>
                </a:solidFill>
              </a:rPr>
              <a:t>Wird von einer Polizeistreife noch am selben Tag </a:t>
            </a:r>
            <a:r>
              <a:rPr lang="de-DE" dirty="0" smtClean="0">
                <a:solidFill>
                  <a:schemeClr val="accent1"/>
                </a:solidFill>
              </a:rPr>
              <a:t>aufgegriffen, in </a:t>
            </a:r>
            <a:r>
              <a:rPr lang="de-DE" dirty="0">
                <a:solidFill>
                  <a:schemeClr val="accent1"/>
                </a:solidFill>
              </a:rPr>
              <a:t>der zuständigen Psychiatrie untergebracht und 4 Wochen behandelt.</a:t>
            </a:r>
          </a:p>
          <a:p>
            <a:pPr marL="0" indent="0">
              <a:buNone/>
            </a:pPr>
            <a:r>
              <a:rPr lang="de-DE" dirty="0">
                <a:solidFill>
                  <a:schemeClr val="accent1"/>
                </a:solidFill>
              </a:rPr>
              <a:t>Ist der junge Mann fahrtauglich ?</a:t>
            </a:r>
          </a:p>
          <a:p>
            <a:endParaRPr lang="de-DE" dirty="0"/>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spTree>
    <p:extLst>
      <p:ext uri="{BB962C8B-B14F-4D97-AF65-F5344CB8AC3E}">
        <p14:creationId xmlns:p14="http://schemas.microsoft.com/office/powerpoint/2010/main" val="1893123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457200" y="548680"/>
            <a:ext cx="8229600" cy="868958"/>
          </a:xfrm>
        </p:spPr>
        <p:txBody>
          <a:bodyPr/>
          <a:lstStyle/>
          <a:p>
            <a:r>
              <a:rPr lang="de-DE" dirty="0">
                <a:solidFill>
                  <a:schemeClr val="accent1"/>
                </a:solidFill>
              </a:rPr>
              <a:t>2. Kasus</a:t>
            </a:r>
            <a:endParaRPr lang="de-DE" dirty="0"/>
          </a:p>
        </p:txBody>
      </p:sp>
      <p:sp>
        <p:nvSpPr>
          <p:cNvPr id="5" name="Inhaltsplatzhalter 4"/>
          <p:cNvSpPr>
            <a:spLocks noGrp="1"/>
          </p:cNvSpPr>
          <p:nvPr>
            <p:ph idx="1"/>
          </p:nvPr>
        </p:nvSpPr>
        <p:spPr/>
        <p:txBody>
          <a:bodyPr>
            <a:normAutofit fontScale="85000" lnSpcReduction="10000"/>
          </a:bodyPr>
          <a:lstStyle/>
          <a:p>
            <a:pPr marL="0" indent="0">
              <a:buNone/>
            </a:pPr>
            <a:r>
              <a:rPr lang="de-DE" dirty="0" smtClean="0">
                <a:solidFill>
                  <a:schemeClr val="accent1"/>
                </a:solidFill>
              </a:rPr>
              <a:t>Frau</a:t>
            </a:r>
            <a:r>
              <a:rPr lang="de-DE" dirty="0">
                <a:solidFill>
                  <a:schemeClr val="accent1"/>
                </a:solidFill>
              </a:rPr>
              <a:t>, 50 </a:t>
            </a:r>
            <a:r>
              <a:rPr lang="de-DE" dirty="0" smtClean="0">
                <a:solidFill>
                  <a:schemeClr val="accent1"/>
                </a:solidFill>
              </a:rPr>
              <a:t>Jahre, </a:t>
            </a:r>
            <a:r>
              <a:rPr lang="de-DE" dirty="0">
                <a:solidFill>
                  <a:schemeClr val="accent1"/>
                </a:solidFill>
              </a:rPr>
              <a:t>Erkrankungsbeginn 1992 mit 1.stationärem Aufenthalt (6 Monate), </a:t>
            </a:r>
            <a:r>
              <a:rPr lang="de-DE" dirty="0" err="1">
                <a:solidFill>
                  <a:schemeClr val="accent1"/>
                </a:solidFill>
              </a:rPr>
              <a:t>postpartale</a:t>
            </a:r>
            <a:r>
              <a:rPr lang="de-DE" dirty="0">
                <a:solidFill>
                  <a:schemeClr val="accent1"/>
                </a:solidFill>
              </a:rPr>
              <a:t> Depression</a:t>
            </a:r>
            <a:r>
              <a:rPr lang="de-DE" dirty="0" smtClean="0">
                <a:solidFill>
                  <a:schemeClr val="accent1"/>
                </a:solidFill>
              </a:rPr>
              <a:t>, stat. HV </a:t>
            </a:r>
            <a:r>
              <a:rPr lang="de-DE" dirty="0">
                <a:solidFill>
                  <a:schemeClr val="accent1"/>
                </a:solidFill>
              </a:rPr>
              <a:t>2014</a:t>
            </a:r>
          </a:p>
          <a:p>
            <a:pPr marL="0" indent="0">
              <a:buNone/>
            </a:pPr>
            <a:r>
              <a:rPr lang="de-DE" dirty="0" smtClean="0">
                <a:solidFill>
                  <a:schemeClr val="accent1"/>
                </a:solidFill>
              </a:rPr>
              <a:t>12/2015 - 09/2016 </a:t>
            </a:r>
            <a:r>
              <a:rPr lang="de-DE" dirty="0">
                <a:solidFill>
                  <a:schemeClr val="accent1"/>
                </a:solidFill>
              </a:rPr>
              <a:t>AU wegen schwerer wahnhafter Depression mit SV während der stat</a:t>
            </a:r>
            <a:r>
              <a:rPr lang="de-DE" dirty="0" smtClean="0">
                <a:solidFill>
                  <a:schemeClr val="accent1"/>
                </a:solidFill>
              </a:rPr>
              <a:t>. Therapie </a:t>
            </a:r>
            <a:endParaRPr lang="de-DE" dirty="0">
              <a:solidFill>
                <a:schemeClr val="accent1"/>
              </a:solidFill>
            </a:endParaRPr>
          </a:p>
          <a:p>
            <a:pPr marL="0" indent="0">
              <a:buNone/>
            </a:pPr>
            <a:r>
              <a:rPr lang="de-DE" dirty="0">
                <a:solidFill>
                  <a:schemeClr val="accent1"/>
                </a:solidFill>
              </a:rPr>
              <a:t>Einstellung auf Lithium und </a:t>
            </a:r>
            <a:r>
              <a:rPr lang="de-DE" dirty="0" err="1">
                <a:solidFill>
                  <a:schemeClr val="accent1"/>
                </a:solidFill>
              </a:rPr>
              <a:t>Olanzapin</a:t>
            </a:r>
            <a:endParaRPr lang="de-DE" dirty="0">
              <a:solidFill>
                <a:schemeClr val="accent1"/>
              </a:solidFill>
            </a:endParaRPr>
          </a:p>
          <a:p>
            <a:pPr marL="0" indent="0">
              <a:buNone/>
            </a:pPr>
            <a:r>
              <a:rPr lang="de-DE" dirty="0">
                <a:solidFill>
                  <a:schemeClr val="accent1"/>
                </a:solidFill>
              </a:rPr>
              <a:t>Befindet sich in ambulanter nervenärztlicher Therapie.</a:t>
            </a:r>
          </a:p>
          <a:p>
            <a:pPr marL="0" indent="0">
              <a:buNone/>
            </a:pPr>
            <a:r>
              <a:rPr lang="de-DE" dirty="0" err="1">
                <a:solidFill>
                  <a:schemeClr val="accent1"/>
                </a:solidFill>
              </a:rPr>
              <a:t>Medis</a:t>
            </a:r>
            <a:r>
              <a:rPr lang="de-DE" dirty="0">
                <a:solidFill>
                  <a:schemeClr val="accent1"/>
                </a:solidFill>
              </a:rPr>
              <a:t>: Lithium</a:t>
            </a:r>
            <a:r>
              <a:rPr lang="de-DE" dirty="0" smtClean="0">
                <a:solidFill>
                  <a:schemeClr val="accent1"/>
                </a:solidFill>
              </a:rPr>
              <a:t>, </a:t>
            </a:r>
            <a:r>
              <a:rPr lang="de-DE" dirty="0" err="1" smtClean="0">
                <a:solidFill>
                  <a:schemeClr val="accent1"/>
                </a:solidFill>
              </a:rPr>
              <a:t>Venlafaxin</a:t>
            </a:r>
            <a:r>
              <a:rPr lang="de-DE" dirty="0" smtClean="0">
                <a:solidFill>
                  <a:schemeClr val="accent1"/>
                </a:solidFill>
              </a:rPr>
              <a:t>, </a:t>
            </a:r>
            <a:r>
              <a:rPr lang="de-DE" dirty="0" err="1" smtClean="0">
                <a:solidFill>
                  <a:schemeClr val="accent1"/>
                </a:solidFill>
              </a:rPr>
              <a:t>Olanzapin</a:t>
            </a:r>
            <a:r>
              <a:rPr lang="de-DE" dirty="0" smtClean="0">
                <a:solidFill>
                  <a:schemeClr val="accent1"/>
                </a:solidFill>
              </a:rPr>
              <a:t> </a:t>
            </a:r>
            <a:endParaRPr lang="de-DE" dirty="0">
              <a:solidFill>
                <a:schemeClr val="accent1"/>
              </a:solidFill>
            </a:endParaRPr>
          </a:p>
          <a:p>
            <a:pPr marL="0" indent="0">
              <a:buNone/>
            </a:pPr>
            <a:r>
              <a:rPr lang="de-DE" dirty="0">
                <a:solidFill>
                  <a:schemeClr val="accent1"/>
                </a:solidFill>
              </a:rPr>
              <a:t>Der Arbeitgeber fragt nach der Fahrtauglichkeit </a:t>
            </a:r>
            <a:r>
              <a:rPr lang="de-DE" b="1" dirty="0">
                <a:solidFill>
                  <a:schemeClr val="accent1"/>
                </a:solidFill>
              </a:rPr>
              <a:t>unter der Medikation</a:t>
            </a:r>
            <a:r>
              <a:rPr lang="de-DE" dirty="0">
                <a:solidFill>
                  <a:schemeClr val="accent1"/>
                </a:solidFill>
              </a:rPr>
              <a:t> mit dem Dienstfahrzeug (PKW, Gruppe 1).</a:t>
            </a:r>
            <a:endParaRPr lang="de-DE" dirty="0"/>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spTree>
    <p:extLst>
      <p:ext uri="{BB962C8B-B14F-4D97-AF65-F5344CB8AC3E}">
        <p14:creationId xmlns:p14="http://schemas.microsoft.com/office/powerpoint/2010/main" val="1910902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9" y="260648"/>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457200" y="672892"/>
            <a:ext cx="8229600" cy="744746"/>
          </a:xfrm>
        </p:spPr>
        <p:txBody>
          <a:bodyPr>
            <a:normAutofit fontScale="90000"/>
          </a:bodyPr>
          <a:lstStyle/>
          <a:p>
            <a:r>
              <a:rPr lang="de-DE" dirty="0">
                <a:solidFill>
                  <a:schemeClr val="accent1"/>
                </a:solidFill>
              </a:rPr>
              <a:t>3. Kasus</a:t>
            </a:r>
            <a:endParaRPr lang="de-DE" dirty="0"/>
          </a:p>
        </p:txBody>
      </p:sp>
      <p:sp>
        <p:nvSpPr>
          <p:cNvPr id="5" name="Inhaltsplatzhalter 4"/>
          <p:cNvSpPr>
            <a:spLocks noGrp="1"/>
          </p:cNvSpPr>
          <p:nvPr>
            <p:ph idx="1"/>
          </p:nvPr>
        </p:nvSpPr>
        <p:spPr/>
        <p:txBody>
          <a:bodyPr>
            <a:normAutofit fontScale="62500" lnSpcReduction="20000"/>
          </a:bodyPr>
          <a:lstStyle/>
          <a:p>
            <a:pPr marL="0" indent="0">
              <a:buNone/>
            </a:pPr>
            <a:r>
              <a:rPr lang="de-DE" dirty="0">
                <a:solidFill>
                  <a:schemeClr val="accent1"/>
                </a:solidFill>
              </a:rPr>
              <a:t>Proband   55 Jh</a:t>
            </a:r>
            <a:r>
              <a:rPr lang="de-DE" dirty="0" smtClean="0">
                <a:solidFill>
                  <a:schemeClr val="accent1"/>
                </a:solidFill>
              </a:rPr>
              <a:t>., Epilepsie </a:t>
            </a:r>
            <a:r>
              <a:rPr lang="de-DE" dirty="0">
                <a:solidFill>
                  <a:schemeClr val="accent1"/>
                </a:solidFill>
              </a:rPr>
              <a:t>und insulinpflichtiger Diab</a:t>
            </a:r>
            <a:r>
              <a:rPr lang="de-DE" dirty="0" smtClean="0">
                <a:solidFill>
                  <a:schemeClr val="accent1"/>
                </a:solidFill>
              </a:rPr>
              <a:t>. </a:t>
            </a:r>
            <a:r>
              <a:rPr lang="de-DE" dirty="0" err="1" smtClean="0">
                <a:solidFill>
                  <a:schemeClr val="accent1"/>
                </a:solidFill>
              </a:rPr>
              <a:t>mell</a:t>
            </a:r>
            <a:r>
              <a:rPr lang="de-DE" dirty="0" smtClean="0">
                <a:solidFill>
                  <a:schemeClr val="accent1"/>
                </a:solidFill>
              </a:rPr>
              <a:t>. und </a:t>
            </a:r>
            <a:r>
              <a:rPr lang="de-DE" dirty="0">
                <a:solidFill>
                  <a:schemeClr val="accent1"/>
                </a:solidFill>
              </a:rPr>
              <a:t>PNP</a:t>
            </a:r>
          </a:p>
          <a:p>
            <a:pPr marL="0" indent="0">
              <a:buNone/>
            </a:pPr>
            <a:r>
              <a:rPr lang="de-DE" b="1" dirty="0">
                <a:solidFill>
                  <a:schemeClr val="accent1"/>
                </a:solidFill>
              </a:rPr>
              <a:t>Aktenkundig</a:t>
            </a:r>
            <a:r>
              <a:rPr lang="de-DE" dirty="0">
                <a:solidFill>
                  <a:schemeClr val="accent1"/>
                </a:solidFill>
              </a:rPr>
              <a:t> : VU 8/2016 wegen plötzlichem Bewusstseinsverlust mit dem PKW mit 50 </a:t>
            </a:r>
            <a:r>
              <a:rPr lang="de-DE" dirty="0" smtClean="0">
                <a:solidFill>
                  <a:schemeClr val="accent1"/>
                </a:solidFill>
              </a:rPr>
              <a:t>km/h </a:t>
            </a:r>
            <a:r>
              <a:rPr lang="de-DE" dirty="0">
                <a:solidFill>
                  <a:schemeClr val="accent1"/>
                </a:solidFill>
              </a:rPr>
              <a:t>mit einem Baum auf der Gegenspur kollidiert</a:t>
            </a:r>
          </a:p>
          <a:p>
            <a:pPr marL="0" indent="0">
              <a:buNone/>
            </a:pPr>
            <a:r>
              <a:rPr lang="de-DE" dirty="0">
                <a:solidFill>
                  <a:schemeClr val="accent1"/>
                </a:solidFill>
              </a:rPr>
              <a:t>LABO ordnet </a:t>
            </a:r>
            <a:r>
              <a:rPr lang="de-DE" dirty="0" err="1" smtClean="0">
                <a:solidFill>
                  <a:schemeClr val="accent1"/>
                </a:solidFill>
              </a:rPr>
              <a:t>internist</a:t>
            </a:r>
            <a:r>
              <a:rPr lang="de-DE" dirty="0" smtClean="0">
                <a:solidFill>
                  <a:schemeClr val="accent1"/>
                </a:solidFill>
              </a:rPr>
              <a:t>. GA an, </a:t>
            </a:r>
            <a:r>
              <a:rPr lang="de-DE" dirty="0">
                <a:solidFill>
                  <a:schemeClr val="accent1"/>
                </a:solidFill>
              </a:rPr>
              <a:t>weil 2011 bereits ähnlicher </a:t>
            </a:r>
            <a:r>
              <a:rPr lang="de-DE" dirty="0" smtClean="0">
                <a:solidFill>
                  <a:schemeClr val="accent1"/>
                </a:solidFill>
              </a:rPr>
              <a:t>Unfall, eine </a:t>
            </a:r>
            <a:r>
              <a:rPr lang="de-DE" dirty="0">
                <a:solidFill>
                  <a:schemeClr val="accent1"/>
                </a:solidFill>
              </a:rPr>
              <a:t>Hypoglykämie als mögliche Ursache wird diskutiert, eine Epilepsie wird erstmals </a:t>
            </a:r>
            <a:r>
              <a:rPr lang="de-DE" dirty="0" smtClean="0">
                <a:solidFill>
                  <a:schemeClr val="accent1"/>
                </a:solidFill>
              </a:rPr>
              <a:t>bekannt</a:t>
            </a:r>
          </a:p>
          <a:p>
            <a:pPr marL="0" indent="0">
              <a:buNone/>
            </a:pPr>
            <a:r>
              <a:rPr lang="de-DE" b="1" dirty="0" smtClean="0">
                <a:solidFill>
                  <a:schemeClr val="accent1"/>
                </a:solidFill>
              </a:rPr>
              <a:t>Internistisches GA 12/2016</a:t>
            </a:r>
            <a:r>
              <a:rPr lang="de-DE" dirty="0" smtClean="0">
                <a:solidFill>
                  <a:schemeClr val="accent1"/>
                </a:solidFill>
              </a:rPr>
              <a:t>: „BZ-Einstellung </a:t>
            </a:r>
            <a:r>
              <a:rPr lang="de-DE" dirty="0" err="1" smtClean="0">
                <a:solidFill>
                  <a:schemeClr val="accent1"/>
                </a:solidFill>
              </a:rPr>
              <a:t>muß</a:t>
            </a:r>
            <a:r>
              <a:rPr lang="de-DE" dirty="0" smtClean="0">
                <a:solidFill>
                  <a:schemeClr val="accent1"/>
                </a:solidFill>
              </a:rPr>
              <a:t> optimiert werden“.(HbA1C 9,5 %)</a:t>
            </a:r>
            <a:endParaRPr lang="de-DE" dirty="0">
              <a:solidFill>
                <a:schemeClr val="accent1"/>
              </a:solidFill>
            </a:endParaRPr>
          </a:p>
          <a:p>
            <a:pPr marL="0" indent="0">
              <a:buNone/>
            </a:pPr>
            <a:r>
              <a:rPr lang="de-DE" dirty="0">
                <a:solidFill>
                  <a:schemeClr val="accent1"/>
                </a:solidFill>
              </a:rPr>
              <a:t>Der ambulant behandelnde Neurologe verneint die </a:t>
            </a:r>
            <a:r>
              <a:rPr lang="de-DE" dirty="0" smtClean="0">
                <a:solidFill>
                  <a:schemeClr val="accent1"/>
                </a:solidFill>
              </a:rPr>
              <a:t>Fahrtauglichkeit 02/2017.</a:t>
            </a:r>
            <a:endParaRPr lang="de-DE" dirty="0">
              <a:solidFill>
                <a:schemeClr val="accent1"/>
              </a:solidFill>
            </a:endParaRPr>
          </a:p>
          <a:p>
            <a:pPr marL="0" indent="0">
              <a:buNone/>
            </a:pPr>
            <a:r>
              <a:rPr lang="de-DE" dirty="0">
                <a:solidFill>
                  <a:schemeClr val="accent1"/>
                </a:solidFill>
              </a:rPr>
              <a:t>03/2017 der Proband verzichtet auf die FE</a:t>
            </a:r>
            <a:r>
              <a:rPr lang="de-DE" dirty="0" smtClean="0">
                <a:solidFill>
                  <a:schemeClr val="accent1"/>
                </a:solidFill>
              </a:rPr>
              <a:t>, wechselt </a:t>
            </a:r>
            <a:r>
              <a:rPr lang="de-DE" dirty="0">
                <a:solidFill>
                  <a:schemeClr val="accent1"/>
                </a:solidFill>
              </a:rPr>
              <a:t>die ihn langjährig behandelnde Praxis und LABO ordnet neues GA an i.R</a:t>
            </a:r>
            <a:r>
              <a:rPr lang="de-DE" dirty="0" smtClean="0">
                <a:solidFill>
                  <a:schemeClr val="accent1"/>
                </a:solidFill>
              </a:rPr>
              <a:t>. Neuerteilung FE</a:t>
            </a:r>
          </a:p>
          <a:p>
            <a:pPr marL="0" indent="0">
              <a:buNone/>
            </a:pPr>
            <a:endParaRPr lang="de-DE" dirty="0">
              <a:solidFill>
                <a:schemeClr val="accent1"/>
              </a:solidFill>
            </a:endParaRPr>
          </a:p>
          <a:p>
            <a:pPr marL="0" indent="0">
              <a:buNone/>
            </a:pPr>
            <a:r>
              <a:rPr lang="de-DE" b="1" dirty="0" smtClean="0">
                <a:solidFill>
                  <a:schemeClr val="accent1"/>
                </a:solidFill>
              </a:rPr>
              <a:t>Neurologische Begutachtung 02/2018</a:t>
            </a:r>
            <a:r>
              <a:rPr lang="de-DE" dirty="0" smtClean="0">
                <a:solidFill>
                  <a:schemeClr val="accent1"/>
                </a:solidFill>
              </a:rPr>
              <a:t>: 1.VU mit 18 Jh. Und Diagnosestellung Epilepsie, d.h.es ist 2016 der 3.VU, 10/2012 Anfallshäufung, seit 08/2016 </a:t>
            </a:r>
            <a:r>
              <a:rPr lang="de-DE" dirty="0" err="1" smtClean="0">
                <a:solidFill>
                  <a:schemeClr val="accent1"/>
                </a:solidFill>
              </a:rPr>
              <a:t>anfallsfrei,BZ</a:t>
            </a:r>
            <a:r>
              <a:rPr lang="de-DE" dirty="0" smtClean="0">
                <a:solidFill>
                  <a:schemeClr val="accent1"/>
                </a:solidFill>
              </a:rPr>
              <a:t>-Werte 130-220 mg/</a:t>
            </a:r>
            <a:r>
              <a:rPr lang="de-DE" dirty="0" err="1" smtClean="0">
                <a:solidFill>
                  <a:schemeClr val="accent1"/>
                </a:solidFill>
              </a:rPr>
              <a:t>dl,Proband</a:t>
            </a:r>
            <a:r>
              <a:rPr lang="de-DE" dirty="0" smtClean="0">
                <a:solidFill>
                  <a:schemeClr val="accent1"/>
                </a:solidFill>
              </a:rPr>
              <a:t> argumentiert mit „Hungern“ vor beiden Bewusstseinsverlusten 2011 und 2016</a:t>
            </a:r>
            <a:endParaRPr lang="de-DE" dirty="0">
              <a:solidFill>
                <a:schemeClr val="accent1"/>
              </a:solidFill>
            </a:endParaRPr>
          </a:p>
          <a:p>
            <a:endParaRPr lang="de-DE" dirty="0"/>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spTree>
    <p:extLst>
      <p:ext uri="{BB962C8B-B14F-4D97-AF65-F5344CB8AC3E}">
        <p14:creationId xmlns:p14="http://schemas.microsoft.com/office/powerpoint/2010/main" val="1352891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28600" y="509137"/>
            <a:ext cx="8229600" cy="399583"/>
          </a:xfrm>
        </p:spPr>
        <p:txBody>
          <a:bodyPr>
            <a:normAutofit fontScale="90000"/>
          </a:bodyPr>
          <a:lstStyle/>
          <a:p>
            <a:r>
              <a:rPr lang="de-DE" dirty="0" smtClean="0">
                <a:solidFill>
                  <a:schemeClr val="accent1"/>
                </a:solidFill>
              </a:rPr>
              <a:t>4. </a:t>
            </a:r>
            <a:r>
              <a:rPr lang="de-DE" dirty="0">
                <a:solidFill>
                  <a:schemeClr val="accent1"/>
                </a:solidFill>
              </a:rPr>
              <a:t>Kasus</a:t>
            </a:r>
            <a:endParaRPr lang="de-DE" dirty="0"/>
          </a:p>
        </p:txBody>
      </p:sp>
      <p:sp>
        <p:nvSpPr>
          <p:cNvPr id="4" name="Inhaltsplatzhalter 3"/>
          <p:cNvSpPr>
            <a:spLocks noGrp="1"/>
          </p:cNvSpPr>
          <p:nvPr>
            <p:ph idx="1"/>
          </p:nvPr>
        </p:nvSpPr>
        <p:spPr>
          <a:xfrm>
            <a:off x="323528" y="980728"/>
            <a:ext cx="8496944" cy="4536505"/>
          </a:xfrm>
        </p:spPr>
        <p:txBody>
          <a:bodyPr>
            <a:noAutofit/>
          </a:bodyPr>
          <a:lstStyle/>
          <a:p>
            <a:pPr marL="0" indent="0">
              <a:buNone/>
            </a:pPr>
            <a:r>
              <a:rPr lang="de-DE" sz="2400" dirty="0">
                <a:solidFill>
                  <a:schemeClr val="accent1"/>
                </a:solidFill>
              </a:rPr>
              <a:t>Proband 35 </a:t>
            </a:r>
            <a:r>
              <a:rPr lang="de-DE" sz="2400" dirty="0" err="1">
                <a:solidFill>
                  <a:schemeClr val="accent1"/>
                </a:solidFill>
              </a:rPr>
              <a:t>Jh.,Straßenbahnfahrer</a:t>
            </a:r>
            <a:r>
              <a:rPr lang="de-DE" sz="2400" dirty="0">
                <a:solidFill>
                  <a:schemeClr val="accent1"/>
                </a:solidFill>
              </a:rPr>
              <a:t> BVG</a:t>
            </a:r>
          </a:p>
          <a:p>
            <a:pPr marL="0" indent="0">
              <a:buNone/>
            </a:pPr>
            <a:r>
              <a:rPr lang="de-DE" sz="2400" dirty="0">
                <a:solidFill>
                  <a:schemeClr val="accent1"/>
                </a:solidFill>
              </a:rPr>
              <a:t>1992 </a:t>
            </a:r>
            <a:r>
              <a:rPr lang="de-DE" sz="2400" dirty="0" smtClean="0">
                <a:solidFill>
                  <a:schemeClr val="accent1"/>
                </a:solidFill>
              </a:rPr>
              <a:t>(16.Lj) 1 x </a:t>
            </a:r>
            <a:r>
              <a:rPr lang="de-DE" sz="2400" dirty="0" err="1" smtClean="0">
                <a:solidFill>
                  <a:schemeClr val="accent1"/>
                </a:solidFill>
              </a:rPr>
              <a:t>iger</a:t>
            </a:r>
            <a:r>
              <a:rPr lang="de-DE" sz="2400" dirty="0" smtClean="0">
                <a:solidFill>
                  <a:schemeClr val="accent1"/>
                </a:solidFill>
              </a:rPr>
              <a:t> </a:t>
            </a:r>
            <a:r>
              <a:rPr lang="de-DE" sz="2400" dirty="0">
                <a:solidFill>
                  <a:schemeClr val="accent1"/>
                </a:solidFill>
              </a:rPr>
              <a:t>epileptischer Anfall </a:t>
            </a:r>
            <a:r>
              <a:rPr lang="de-DE" sz="2400" dirty="0" smtClean="0">
                <a:solidFill>
                  <a:schemeClr val="accent1"/>
                </a:solidFill>
              </a:rPr>
              <a:t>– </a:t>
            </a:r>
            <a:r>
              <a:rPr lang="de-DE" sz="2400" dirty="0" err="1" smtClean="0">
                <a:solidFill>
                  <a:schemeClr val="accent1"/>
                </a:solidFill>
              </a:rPr>
              <a:t>stat.Diagnostik</a:t>
            </a:r>
            <a:endParaRPr lang="de-DE" sz="2400" dirty="0">
              <a:solidFill>
                <a:schemeClr val="accent1"/>
              </a:solidFill>
            </a:endParaRPr>
          </a:p>
          <a:p>
            <a:pPr marL="0" indent="0">
              <a:buNone/>
            </a:pPr>
            <a:r>
              <a:rPr lang="de-DE" sz="2400" dirty="0">
                <a:solidFill>
                  <a:schemeClr val="accent1"/>
                </a:solidFill>
              </a:rPr>
              <a:t>01/2017 epileptischer Anfall und passagere Parese li</a:t>
            </a:r>
            <a:r>
              <a:rPr lang="de-DE" sz="2400" dirty="0" smtClean="0">
                <a:solidFill>
                  <a:schemeClr val="accent1"/>
                </a:solidFill>
              </a:rPr>
              <a:t>. Arm</a:t>
            </a:r>
            <a:endParaRPr lang="de-DE" sz="2400" dirty="0">
              <a:solidFill>
                <a:schemeClr val="accent1"/>
              </a:solidFill>
            </a:endParaRPr>
          </a:p>
          <a:p>
            <a:pPr marL="0" indent="0">
              <a:buNone/>
            </a:pPr>
            <a:r>
              <a:rPr lang="de-DE" sz="2400" dirty="0">
                <a:solidFill>
                  <a:schemeClr val="accent1"/>
                </a:solidFill>
              </a:rPr>
              <a:t>Ursache ist SVT unklarer Genese mit vollständiger </a:t>
            </a:r>
            <a:r>
              <a:rPr lang="de-DE" sz="2400" dirty="0" err="1">
                <a:solidFill>
                  <a:schemeClr val="accent1"/>
                </a:solidFill>
              </a:rPr>
              <a:t>Rekanalisation</a:t>
            </a:r>
            <a:r>
              <a:rPr lang="de-DE" sz="2400" dirty="0">
                <a:solidFill>
                  <a:schemeClr val="accent1"/>
                </a:solidFill>
              </a:rPr>
              <a:t> unter Antikoagulation, aber Einstellung auf </a:t>
            </a:r>
            <a:r>
              <a:rPr lang="de-DE" sz="2400" dirty="0" smtClean="0">
                <a:solidFill>
                  <a:schemeClr val="accent1"/>
                </a:solidFill>
              </a:rPr>
              <a:t>LEV, was </a:t>
            </a:r>
            <a:r>
              <a:rPr lang="de-DE" sz="2400" dirty="0">
                <a:solidFill>
                  <a:schemeClr val="accent1"/>
                </a:solidFill>
              </a:rPr>
              <a:t>ambulant reduziert und Ende 08/2017 abgesetzt werden konnte.</a:t>
            </a:r>
          </a:p>
          <a:p>
            <a:pPr marL="0" indent="0">
              <a:buNone/>
            </a:pPr>
            <a:r>
              <a:rPr lang="de-DE" sz="2400" dirty="0" smtClean="0">
                <a:solidFill>
                  <a:schemeClr val="accent1"/>
                </a:solidFill>
              </a:rPr>
              <a:t>EEG-Kontrolle: </a:t>
            </a:r>
            <a:r>
              <a:rPr lang="de-DE" sz="2400" dirty="0">
                <a:solidFill>
                  <a:schemeClr val="accent1"/>
                </a:solidFill>
              </a:rPr>
              <a:t>keine ETP</a:t>
            </a:r>
            <a:r>
              <a:rPr lang="de-DE" sz="2400" dirty="0" smtClean="0">
                <a:solidFill>
                  <a:schemeClr val="accent1"/>
                </a:solidFill>
              </a:rPr>
              <a:t>, KH </a:t>
            </a:r>
            <a:r>
              <a:rPr lang="de-DE" sz="2400" dirty="0">
                <a:solidFill>
                  <a:schemeClr val="accent1"/>
                </a:solidFill>
              </a:rPr>
              <a:t>empfahl 12 Mon</a:t>
            </a:r>
            <a:r>
              <a:rPr lang="de-DE" sz="2400" dirty="0" smtClean="0">
                <a:solidFill>
                  <a:schemeClr val="accent1"/>
                </a:solidFill>
              </a:rPr>
              <a:t>. LEV u. Fahrverbot </a:t>
            </a:r>
            <a:r>
              <a:rPr lang="de-DE" sz="2400" dirty="0">
                <a:solidFill>
                  <a:schemeClr val="accent1"/>
                </a:solidFill>
              </a:rPr>
              <a:t>wegen „Epilepsie“</a:t>
            </a:r>
          </a:p>
          <a:p>
            <a:pPr marL="0" indent="0">
              <a:buNone/>
            </a:pPr>
            <a:r>
              <a:rPr lang="de-DE" sz="2400" dirty="0">
                <a:solidFill>
                  <a:schemeClr val="accent1"/>
                </a:solidFill>
              </a:rPr>
              <a:t>Aktuell seit 09/2017 Arbeit nach HM (wegen Fahrdienstuntauglichkeit Reinigung von </a:t>
            </a:r>
            <a:r>
              <a:rPr lang="de-DE" sz="2400" dirty="0" err="1">
                <a:solidFill>
                  <a:schemeClr val="accent1"/>
                </a:solidFill>
              </a:rPr>
              <a:t>Straba</a:t>
            </a:r>
            <a:r>
              <a:rPr lang="de-DE" sz="2400" dirty="0">
                <a:solidFill>
                  <a:schemeClr val="accent1"/>
                </a:solidFill>
              </a:rPr>
              <a:t>-Zügen)</a:t>
            </a:r>
          </a:p>
          <a:p>
            <a:pPr marL="0" indent="0">
              <a:buNone/>
            </a:pPr>
            <a:r>
              <a:rPr lang="de-DE" sz="2400" dirty="0">
                <a:solidFill>
                  <a:schemeClr val="accent1"/>
                </a:solidFill>
              </a:rPr>
              <a:t>11/2017 Arbeitgeber </a:t>
            </a:r>
            <a:r>
              <a:rPr lang="de-DE" sz="2400" dirty="0" smtClean="0">
                <a:solidFill>
                  <a:schemeClr val="accent1"/>
                </a:solidFill>
              </a:rPr>
              <a:t>fragt, ob </a:t>
            </a:r>
            <a:r>
              <a:rPr lang="de-DE" sz="2400" dirty="0">
                <a:solidFill>
                  <a:schemeClr val="accent1"/>
                </a:solidFill>
              </a:rPr>
              <a:t>Einsatz für </a:t>
            </a:r>
            <a:r>
              <a:rPr lang="de-DE" sz="2400" dirty="0" err="1">
                <a:solidFill>
                  <a:schemeClr val="accent1"/>
                </a:solidFill>
              </a:rPr>
              <a:t>Rangier</a:t>
            </a:r>
            <a:r>
              <a:rPr lang="de-DE" sz="2400" dirty="0">
                <a:solidFill>
                  <a:schemeClr val="accent1"/>
                </a:solidFill>
              </a:rPr>
              <a:t> </a:t>
            </a:r>
            <a:r>
              <a:rPr lang="de-DE" sz="2400" dirty="0" smtClean="0">
                <a:solidFill>
                  <a:schemeClr val="accent1"/>
                </a:solidFill>
              </a:rPr>
              <a:t>– und </a:t>
            </a:r>
            <a:r>
              <a:rPr lang="de-DE" sz="2400" dirty="0">
                <a:solidFill>
                  <a:schemeClr val="accent1"/>
                </a:solidFill>
              </a:rPr>
              <a:t>Überführungsfahrten ohne Personenbeförderung und zukünftiger Tauglichkeit als Straßenbahnfahrer möglich ist</a:t>
            </a:r>
            <a:r>
              <a:rPr lang="de-DE" sz="2400" dirty="0" smtClean="0">
                <a:solidFill>
                  <a:schemeClr val="accent1"/>
                </a:solidFill>
              </a:rPr>
              <a:t>.</a:t>
            </a:r>
            <a:endParaRPr lang="de-DE" sz="2400" dirty="0">
              <a:solidFill>
                <a:schemeClr val="accent1"/>
              </a:solidFill>
            </a:endParaRPr>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5"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31007"/>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53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54802"/>
            <a:ext cx="8229600" cy="662836"/>
          </a:xfrm>
        </p:spPr>
        <p:txBody>
          <a:bodyPr>
            <a:normAutofit fontScale="90000"/>
          </a:bodyPr>
          <a:lstStyle/>
          <a:p>
            <a:r>
              <a:rPr lang="de-DE" dirty="0">
                <a:solidFill>
                  <a:schemeClr val="accent1"/>
                </a:solidFill>
              </a:rPr>
              <a:t>5. Kasus</a:t>
            </a:r>
            <a:endParaRPr lang="de-DE" dirty="0"/>
          </a:p>
        </p:txBody>
      </p:sp>
      <p:sp>
        <p:nvSpPr>
          <p:cNvPr id="3" name="Inhaltsplatzhalter 2"/>
          <p:cNvSpPr>
            <a:spLocks noGrp="1"/>
          </p:cNvSpPr>
          <p:nvPr>
            <p:ph idx="1"/>
          </p:nvPr>
        </p:nvSpPr>
        <p:spPr>
          <a:xfrm>
            <a:off x="323528" y="1600203"/>
            <a:ext cx="8496944" cy="4525963"/>
          </a:xfrm>
        </p:spPr>
        <p:txBody>
          <a:bodyPr>
            <a:normAutofit fontScale="70000" lnSpcReduction="20000"/>
          </a:bodyPr>
          <a:lstStyle/>
          <a:p>
            <a:pPr marL="0" indent="0">
              <a:buNone/>
            </a:pPr>
            <a:r>
              <a:rPr lang="de-DE" dirty="0" smtClean="0">
                <a:solidFill>
                  <a:schemeClr val="accent1"/>
                </a:solidFill>
              </a:rPr>
              <a:t>56-jähr. Busfahrer </a:t>
            </a:r>
            <a:r>
              <a:rPr lang="de-DE" dirty="0">
                <a:solidFill>
                  <a:schemeClr val="accent1"/>
                </a:solidFill>
              </a:rPr>
              <a:t>erleidet </a:t>
            </a:r>
            <a:r>
              <a:rPr lang="de-DE" dirty="0" smtClean="0">
                <a:solidFill>
                  <a:schemeClr val="accent1"/>
                </a:solidFill>
              </a:rPr>
              <a:t>06/2015 </a:t>
            </a:r>
            <a:r>
              <a:rPr lang="de-DE" dirty="0">
                <a:solidFill>
                  <a:schemeClr val="accent1"/>
                </a:solidFill>
              </a:rPr>
              <a:t>Hörsturz </a:t>
            </a:r>
            <a:r>
              <a:rPr lang="de-DE" dirty="0" err="1">
                <a:solidFill>
                  <a:schemeClr val="accent1"/>
                </a:solidFill>
              </a:rPr>
              <a:t>re</a:t>
            </a:r>
            <a:r>
              <a:rPr lang="de-DE" dirty="0" smtClean="0">
                <a:solidFill>
                  <a:schemeClr val="accent1"/>
                </a:solidFill>
              </a:rPr>
              <a:t>., stat. Aufenthalt</a:t>
            </a:r>
          </a:p>
          <a:p>
            <a:pPr marL="0" indent="0">
              <a:buNone/>
            </a:pPr>
            <a:r>
              <a:rPr lang="de-DE" dirty="0" smtClean="0">
                <a:solidFill>
                  <a:schemeClr val="accent1"/>
                </a:solidFill>
              </a:rPr>
              <a:t>Arbeitet wieder seit Ende 2015</a:t>
            </a:r>
            <a:endParaRPr lang="de-DE" dirty="0">
              <a:solidFill>
                <a:schemeClr val="accent1"/>
              </a:solidFill>
            </a:endParaRPr>
          </a:p>
          <a:p>
            <a:pPr marL="0" indent="0">
              <a:buNone/>
            </a:pPr>
            <a:r>
              <a:rPr lang="de-DE" dirty="0" smtClean="0">
                <a:solidFill>
                  <a:schemeClr val="accent1"/>
                </a:solidFill>
              </a:rPr>
              <a:t>06/2016 </a:t>
            </a:r>
            <a:r>
              <a:rPr lang="de-DE" dirty="0">
                <a:solidFill>
                  <a:schemeClr val="accent1"/>
                </a:solidFill>
              </a:rPr>
              <a:t>erneut stat</a:t>
            </a:r>
            <a:r>
              <a:rPr lang="de-DE" dirty="0" smtClean="0">
                <a:solidFill>
                  <a:schemeClr val="accent1"/>
                </a:solidFill>
              </a:rPr>
              <a:t>. mit </a:t>
            </a:r>
            <a:r>
              <a:rPr lang="de-DE" dirty="0">
                <a:solidFill>
                  <a:schemeClr val="accent1"/>
                </a:solidFill>
              </a:rPr>
              <a:t>Drehschwindel</a:t>
            </a:r>
            <a:r>
              <a:rPr lang="de-DE" dirty="0" smtClean="0">
                <a:solidFill>
                  <a:schemeClr val="accent1"/>
                </a:solidFill>
              </a:rPr>
              <a:t>, Übelkeit, Erbrechen</a:t>
            </a:r>
            <a:endParaRPr lang="de-DE" dirty="0">
              <a:solidFill>
                <a:schemeClr val="accent1"/>
              </a:solidFill>
            </a:endParaRPr>
          </a:p>
          <a:p>
            <a:pPr marL="0" indent="0">
              <a:buNone/>
            </a:pPr>
            <a:r>
              <a:rPr lang="de-DE" dirty="0">
                <a:solidFill>
                  <a:schemeClr val="accent1"/>
                </a:solidFill>
              </a:rPr>
              <a:t>Wird behandelt unter </a:t>
            </a:r>
            <a:r>
              <a:rPr lang="de-DE" dirty="0" err="1">
                <a:solidFill>
                  <a:schemeClr val="accent1"/>
                </a:solidFill>
              </a:rPr>
              <a:t>Dg</a:t>
            </a:r>
            <a:r>
              <a:rPr lang="de-DE" dirty="0" smtClean="0">
                <a:solidFill>
                  <a:schemeClr val="accent1"/>
                </a:solidFill>
              </a:rPr>
              <a:t>. </a:t>
            </a:r>
            <a:r>
              <a:rPr lang="de-DE" dirty="0" err="1" smtClean="0">
                <a:solidFill>
                  <a:schemeClr val="accent1"/>
                </a:solidFill>
              </a:rPr>
              <a:t>Neuropathia</a:t>
            </a:r>
            <a:r>
              <a:rPr lang="de-DE" dirty="0" smtClean="0">
                <a:solidFill>
                  <a:schemeClr val="accent1"/>
                </a:solidFill>
              </a:rPr>
              <a:t> </a:t>
            </a:r>
            <a:r>
              <a:rPr lang="de-DE" dirty="0" err="1">
                <a:solidFill>
                  <a:schemeClr val="accent1"/>
                </a:solidFill>
              </a:rPr>
              <a:t>vestibularis</a:t>
            </a:r>
            <a:r>
              <a:rPr lang="de-DE" dirty="0">
                <a:solidFill>
                  <a:schemeClr val="accent1"/>
                </a:solidFill>
              </a:rPr>
              <a:t> </a:t>
            </a:r>
            <a:r>
              <a:rPr lang="de-DE" dirty="0" err="1">
                <a:solidFill>
                  <a:schemeClr val="accent1"/>
                </a:solidFill>
              </a:rPr>
              <a:t>re</a:t>
            </a:r>
            <a:r>
              <a:rPr lang="de-DE" dirty="0">
                <a:solidFill>
                  <a:schemeClr val="accent1"/>
                </a:solidFill>
              </a:rPr>
              <a:t>.</a:t>
            </a:r>
          </a:p>
          <a:p>
            <a:pPr marL="0" indent="0">
              <a:buNone/>
            </a:pPr>
            <a:r>
              <a:rPr lang="de-DE" dirty="0" err="1">
                <a:solidFill>
                  <a:schemeClr val="accent1"/>
                </a:solidFill>
              </a:rPr>
              <a:t>cMRT</a:t>
            </a:r>
            <a:r>
              <a:rPr lang="de-DE" dirty="0" smtClean="0">
                <a:solidFill>
                  <a:schemeClr val="accent1"/>
                </a:solidFill>
              </a:rPr>
              <a:t>: älterer </a:t>
            </a:r>
            <a:r>
              <a:rPr lang="de-DE" dirty="0">
                <a:solidFill>
                  <a:schemeClr val="accent1"/>
                </a:solidFill>
              </a:rPr>
              <a:t>kleiner Infarkt Grenzzone ACM/AP </a:t>
            </a:r>
            <a:r>
              <a:rPr lang="de-DE" dirty="0" err="1">
                <a:solidFill>
                  <a:schemeClr val="accent1"/>
                </a:solidFill>
              </a:rPr>
              <a:t>re</a:t>
            </a:r>
            <a:r>
              <a:rPr lang="de-DE" dirty="0">
                <a:solidFill>
                  <a:schemeClr val="accent1"/>
                </a:solidFill>
              </a:rPr>
              <a:t>.  07/2016 </a:t>
            </a:r>
          </a:p>
          <a:p>
            <a:pPr marL="0" indent="0">
              <a:buNone/>
            </a:pPr>
            <a:r>
              <a:rPr lang="de-DE" dirty="0">
                <a:solidFill>
                  <a:schemeClr val="accent1"/>
                </a:solidFill>
              </a:rPr>
              <a:t>FKDS: geringe </a:t>
            </a:r>
            <a:r>
              <a:rPr lang="de-DE" dirty="0" err="1">
                <a:solidFill>
                  <a:schemeClr val="accent1"/>
                </a:solidFill>
              </a:rPr>
              <a:t>arteriosklerot</a:t>
            </a:r>
            <a:r>
              <a:rPr lang="de-DE" dirty="0" smtClean="0">
                <a:solidFill>
                  <a:schemeClr val="accent1"/>
                </a:solidFill>
              </a:rPr>
              <a:t>. Veränderungen</a:t>
            </a:r>
            <a:endParaRPr lang="de-DE" dirty="0">
              <a:solidFill>
                <a:schemeClr val="accent1"/>
              </a:solidFill>
            </a:endParaRPr>
          </a:p>
          <a:p>
            <a:pPr marL="0" indent="0">
              <a:buNone/>
            </a:pPr>
            <a:r>
              <a:rPr lang="de-DE" dirty="0">
                <a:solidFill>
                  <a:schemeClr val="accent1"/>
                </a:solidFill>
              </a:rPr>
              <a:t>Kein Anhalt für Vorhofflimmern, kein Diab</a:t>
            </a:r>
            <a:r>
              <a:rPr lang="de-DE" dirty="0" smtClean="0">
                <a:solidFill>
                  <a:schemeClr val="accent1"/>
                </a:solidFill>
              </a:rPr>
              <a:t>. </a:t>
            </a:r>
            <a:r>
              <a:rPr lang="de-DE" dirty="0" err="1" smtClean="0">
                <a:solidFill>
                  <a:schemeClr val="accent1"/>
                </a:solidFill>
              </a:rPr>
              <a:t>mell</a:t>
            </a:r>
            <a:r>
              <a:rPr lang="de-DE" dirty="0">
                <a:solidFill>
                  <a:schemeClr val="accent1"/>
                </a:solidFill>
              </a:rPr>
              <a:t>.,</a:t>
            </a:r>
          </a:p>
          <a:p>
            <a:pPr marL="0" indent="0">
              <a:buNone/>
            </a:pPr>
            <a:r>
              <a:rPr lang="de-DE" dirty="0">
                <a:solidFill>
                  <a:schemeClr val="accent1"/>
                </a:solidFill>
              </a:rPr>
              <a:t>RR gut eingestellt</a:t>
            </a:r>
          </a:p>
          <a:p>
            <a:pPr marL="0" indent="0">
              <a:buNone/>
            </a:pPr>
            <a:r>
              <a:rPr lang="de-DE" dirty="0">
                <a:solidFill>
                  <a:schemeClr val="accent1"/>
                </a:solidFill>
              </a:rPr>
              <a:t>Nichtraucher seit 2004</a:t>
            </a:r>
          </a:p>
          <a:p>
            <a:pPr marL="0" indent="0">
              <a:buNone/>
            </a:pPr>
            <a:r>
              <a:rPr lang="de-DE" dirty="0">
                <a:solidFill>
                  <a:schemeClr val="accent1"/>
                </a:solidFill>
              </a:rPr>
              <a:t>Leichtes Übergewicht</a:t>
            </a:r>
          </a:p>
          <a:p>
            <a:pPr marL="0" indent="0">
              <a:buNone/>
            </a:pPr>
            <a:r>
              <a:rPr lang="de-DE" dirty="0" err="1">
                <a:solidFill>
                  <a:schemeClr val="accent1"/>
                </a:solidFill>
              </a:rPr>
              <a:t>Medis</a:t>
            </a:r>
            <a:r>
              <a:rPr lang="de-DE" dirty="0" smtClean="0">
                <a:solidFill>
                  <a:schemeClr val="accent1"/>
                </a:solidFill>
              </a:rPr>
              <a:t>: ASS, </a:t>
            </a:r>
            <a:r>
              <a:rPr lang="de-DE" dirty="0" err="1" smtClean="0">
                <a:solidFill>
                  <a:schemeClr val="accent1"/>
                </a:solidFill>
              </a:rPr>
              <a:t>Antihypertensivum</a:t>
            </a:r>
            <a:r>
              <a:rPr lang="de-DE" dirty="0" smtClean="0">
                <a:solidFill>
                  <a:schemeClr val="accent1"/>
                </a:solidFill>
              </a:rPr>
              <a:t>, </a:t>
            </a:r>
            <a:r>
              <a:rPr lang="de-DE" dirty="0" err="1" smtClean="0">
                <a:solidFill>
                  <a:schemeClr val="accent1"/>
                </a:solidFill>
              </a:rPr>
              <a:t>Statin</a:t>
            </a:r>
            <a:endParaRPr lang="de-DE" dirty="0">
              <a:solidFill>
                <a:schemeClr val="accent1"/>
              </a:solidFill>
            </a:endParaRPr>
          </a:p>
          <a:p>
            <a:pPr marL="0" indent="0">
              <a:buNone/>
            </a:pPr>
            <a:r>
              <a:rPr lang="de-DE" dirty="0">
                <a:solidFill>
                  <a:schemeClr val="accent1"/>
                </a:solidFill>
              </a:rPr>
              <a:t>Arbeitgeber: Darf er weiterhin als Busfahrer eingesetzt werden ?</a:t>
            </a:r>
          </a:p>
          <a:p>
            <a:endParaRPr lang="de-DE" dirty="0"/>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5"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9854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779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54802"/>
            <a:ext cx="8229600" cy="662836"/>
          </a:xfrm>
        </p:spPr>
        <p:txBody>
          <a:bodyPr>
            <a:normAutofit fontScale="90000"/>
          </a:bodyPr>
          <a:lstStyle/>
          <a:p>
            <a:r>
              <a:rPr lang="de-DE" dirty="0" smtClean="0">
                <a:solidFill>
                  <a:schemeClr val="accent1"/>
                </a:solidFill>
              </a:rPr>
              <a:t>6. </a:t>
            </a:r>
            <a:r>
              <a:rPr lang="de-DE" dirty="0">
                <a:solidFill>
                  <a:schemeClr val="accent1"/>
                </a:solidFill>
              </a:rPr>
              <a:t>Kasus</a:t>
            </a:r>
            <a:endParaRPr lang="de-DE" dirty="0"/>
          </a:p>
        </p:txBody>
      </p:sp>
      <p:sp>
        <p:nvSpPr>
          <p:cNvPr id="3" name="Inhaltsplatzhalter 2"/>
          <p:cNvSpPr>
            <a:spLocks noGrp="1"/>
          </p:cNvSpPr>
          <p:nvPr>
            <p:ph idx="1"/>
          </p:nvPr>
        </p:nvSpPr>
        <p:spPr>
          <a:xfrm>
            <a:off x="323528" y="1600203"/>
            <a:ext cx="8496944" cy="4525963"/>
          </a:xfrm>
        </p:spPr>
        <p:txBody>
          <a:bodyPr>
            <a:normAutofit fontScale="92500" lnSpcReduction="20000"/>
          </a:bodyPr>
          <a:lstStyle/>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57-jähr.Busfahrer</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01/2013 erstmals Vorhofflimmern ,Kardioversion und OAK bis 02/2013,wird als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infektbedingt</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eingeschätzt</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08/2013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stat.wegen</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Halbseitenschwäche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li.OE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/UE</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Im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cMRT</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kein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Insult,keine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Stenosen, ED Hypertonus</a:t>
            </a:r>
          </a:p>
          <a:p>
            <a:pPr marL="0" indent="0">
              <a:buNone/>
            </a:pP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Lysetherapie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bei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Dg</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Infarkt ACM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re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Bei Hypertonus,Dyslipoproteinämie,Nikotinabusus,Zust.n.Vohofflimmern.</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Zum Ende der Reha komplette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Remission,erneute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OAK und Wiederaufnahme der Arbeit (ein Fahrverbot wurde nicht ausgesprochen und in den Leistungstests in der </a:t>
            </a:r>
            <a:r>
              <a:rPr lang="de-DE" sz="1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R</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eha keine Defizite).</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Im Verlauf nur wegen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orthop.Probleme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AU,seit</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06/2018 wegen Wegeunfall AU.</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RR gut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eingestellt,medikamentöse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Therapie der RF erfolgt</a:t>
            </a:r>
          </a:p>
          <a:p>
            <a:pPr marL="0" indent="0">
              <a:buNone/>
            </a:pP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Wegen HM Vorstellung Betriebsärztin 09/2018: Wegen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Z.n.Schlaganfallereignis</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Fahrverbot auf Dauer</a:t>
            </a:r>
          </a:p>
          <a:p>
            <a:pPr marL="0" indent="0">
              <a:buNone/>
            </a:pPr>
            <a:endPar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de-DE" sz="1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Neurologisches GA 01/2019</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keine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neurol.Ausfälle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insbes.kein</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de-DE" sz="1800" dirty="0" err="1"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Neglect,keine</a:t>
            </a:r>
            <a:r>
              <a:rPr lang="de-DE" sz="1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Psychopathologie</a:t>
            </a:r>
            <a:endParaRPr lang="de-DE" sz="1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5"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9854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56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idx="1"/>
          </p:nvPr>
        </p:nvSpPr>
        <p:spPr>
          <a:xfrm>
            <a:off x="395536" y="548680"/>
            <a:ext cx="8291264" cy="6120680"/>
          </a:xfrm>
        </p:spPr>
        <p:txBody>
          <a:bodyPr>
            <a:normAutofit/>
          </a:bodyPr>
          <a:lstStyle/>
          <a:p>
            <a:pPr marL="0" indent="0">
              <a:buNone/>
            </a:pPr>
            <a:r>
              <a:rPr lang="de-DE" sz="2400" dirty="0">
                <a:solidFill>
                  <a:schemeClr val="accent1"/>
                </a:solidFill>
              </a:rPr>
              <a:t>	</a:t>
            </a:r>
            <a:r>
              <a:rPr lang="de-DE" sz="2400" dirty="0" smtClean="0">
                <a:solidFill>
                  <a:schemeClr val="accent1"/>
                </a:solidFill>
              </a:rPr>
              <a:t>Auf </a:t>
            </a:r>
            <a:r>
              <a:rPr lang="de-DE" sz="2400" dirty="0">
                <a:solidFill>
                  <a:schemeClr val="accent1"/>
                </a:solidFill>
              </a:rPr>
              <a:t>Wiedersehen </a:t>
            </a:r>
            <a:r>
              <a:rPr lang="de-DE" sz="2400" dirty="0" smtClean="0">
                <a:solidFill>
                  <a:schemeClr val="accent1"/>
                </a:solidFill>
              </a:rPr>
              <a:t>…</a:t>
            </a:r>
            <a:br>
              <a:rPr lang="de-DE" sz="2400" dirty="0" smtClean="0">
                <a:solidFill>
                  <a:schemeClr val="accent1"/>
                </a:solidFill>
              </a:rPr>
            </a:br>
            <a:endParaRPr lang="de-DE" sz="600" dirty="0">
              <a:solidFill>
                <a:schemeClr val="accent1"/>
              </a:solidFill>
            </a:endParaRPr>
          </a:p>
          <a:p>
            <a:pPr marL="0" indent="0">
              <a:buNone/>
            </a:pPr>
            <a:r>
              <a:rPr lang="de-DE" sz="2400" dirty="0" smtClean="0">
                <a:solidFill>
                  <a:schemeClr val="accent1"/>
                </a:solidFill>
              </a:rPr>
              <a:t>	</a:t>
            </a:r>
            <a:r>
              <a:rPr lang="de-DE" sz="2400" dirty="0">
                <a:solidFill>
                  <a:schemeClr val="accent1"/>
                </a:solidFill>
              </a:rPr>
              <a:t>und falls noch Fragen offen geblieben sind …            </a:t>
            </a:r>
          </a:p>
          <a:p>
            <a:pPr marL="0" indent="0">
              <a:buNone/>
            </a:pPr>
            <a:r>
              <a:rPr lang="de-DE" sz="2400" dirty="0">
                <a:solidFill>
                  <a:schemeClr val="accent1"/>
                </a:solidFill>
              </a:rPr>
              <a:t>        </a:t>
            </a:r>
            <a:r>
              <a:rPr lang="de-DE" sz="2400" dirty="0" smtClean="0">
                <a:solidFill>
                  <a:schemeClr val="accent1"/>
                </a:solidFill>
              </a:rPr>
              <a:t>	</a:t>
            </a:r>
            <a:r>
              <a:rPr lang="de-DE" sz="2400" dirty="0" smtClean="0">
                <a:solidFill>
                  <a:schemeClr val="accent1"/>
                </a:solidFill>
                <a:hlinkClick r:id="rId3"/>
              </a:rPr>
              <a:t>praxis@neurologie-hilbert.de</a:t>
            </a:r>
            <a:endParaRPr lang="de-DE" sz="2400" dirty="0">
              <a:solidFill>
                <a:schemeClr val="accent1"/>
              </a:solidFill>
            </a:endParaRPr>
          </a:p>
          <a:p>
            <a:pPr marL="0" indent="0">
              <a:buNone/>
            </a:pPr>
            <a:endParaRPr lang="de-DE" sz="2400" dirty="0" smtClean="0">
              <a:solidFill>
                <a:schemeClr val="accent1"/>
              </a:solidFill>
            </a:endParaRPr>
          </a:p>
          <a:p>
            <a:pPr marL="0" indent="0">
              <a:buNone/>
            </a:pPr>
            <a:r>
              <a:rPr lang="de-DE" sz="2400" dirty="0" smtClean="0">
                <a:solidFill>
                  <a:schemeClr val="accent1"/>
                </a:solidFill>
              </a:rPr>
              <a:t>        </a:t>
            </a:r>
            <a:endParaRPr lang="de-DE" sz="2400" dirty="0">
              <a:solidFill>
                <a:schemeClr val="accent1"/>
              </a:solidFill>
            </a:endParaRPr>
          </a:p>
          <a:p>
            <a:pPr marL="0" indent="0">
              <a:buNone/>
            </a:pPr>
            <a:r>
              <a:rPr lang="de-DE" sz="2400" dirty="0" smtClean="0">
                <a:solidFill>
                  <a:schemeClr val="accent1"/>
                </a:solidFill>
              </a:rPr>
              <a:t>        </a:t>
            </a:r>
            <a:endParaRPr lang="de-DE" sz="2400" dirty="0">
              <a:solidFill>
                <a:schemeClr val="accent1"/>
              </a:solidFill>
            </a:endParaRP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D:\Users\Jens\Pictures\Saved Pictures\2017\2017_07_Urlaub Dänemark\NEUR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1627" y="2204864"/>
            <a:ext cx="642604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23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dirty="0"/>
          </a:p>
        </p:txBody>
      </p:sp>
      <p:sp>
        <p:nvSpPr>
          <p:cNvPr id="2" name="Fußzeilenplatzhalter 1"/>
          <p:cNvSpPr>
            <a:spLocks noGrp="1"/>
          </p:cNvSpPr>
          <p:nvPr>
            <p:ph type="ftr" sz="quarter" idx="11"/>
          </p:nvPr>
        </p:nvSpPr>
        <p:spPr/>
        <p:txBody>
          <a:bodyPr/>
          <a:lstStyle/>
          <a:p>
            <a:r>
              <a:rPr lang="de-DE" dirty="0" smtClean="0"/>
              <a:t>Verkehrsmedizinische Begutachtung ÄK Berlin 27.03.2019</a:t>
            </a:r>
            <a:endParaRPr lang="de-DE" dirty="0"/>
          </a:p>
        </p:txBody>
      </p:sp>
      <p:pic>
        <p:nvPicPr>
          <p:cNvPr id="4098" name="Picture 2" descr="(Foto: smit/123rf.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12776"/>
            <a:ext cx="4176464" cy="4380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94762"/>
            <a:ext cx="2286000" cy="5562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Ähnliches 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412776"/>
            <a:ext cx="4133660" cy="436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57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620689"/>
            <a:ext cx="7772400" cy="1080119"/>
          </a:xfrm>
        </p:spPr>
        <p:txBody>
          <a:bodyPr>
            <a:normAutofit/>
          </a:bodyPr>
          <a:lstStyle/>
          <a:p>
            <a:endParaRPr lang="de-DE" sz="3200" dirty="0"/>
          </a:p>
        </p:txBody>
      </p:sp>
      <p:sp>
        <p:nvSpPr>
          <p:cNvPr id="3" name="Untertitel 2"/>
          <p:cNvSpPr>
            <a:spLocks noGrp="1"/>
          </p:cNvSpPr>
          <p:nvPr>
            <p:ph type="subTitle" idx="1"/>
          </p:nvPr>
        </p:nvSpPr>
        <p:spPr>
          <a:xfrm>
            <a:off x="1371600" y="4437112"/>
            <a:ext cx="6400800" cy="1800200"/>
          </a:xfrm>
        </p:spPr>
        <p:txBody>
          <a:bodyPr>
            <a:normAutofit/>
          </a:bodyPr>
          <a:lstStyle/>
          <a:p>
            <a:r>
              <a:rPr lang="de-DE" sz="2400" dirty="0" smtClean="0">
                <a:solidFill>
                  <a:schemeClr val="accent1"/>
                </a:solidFill>
              </a:rPr>
              <a:t>Dr. med. Kathrin Hilbert</a:t>
            </a:r>
          </a:p>
          <a:p>
            <a:r>
              <a:rPr lang="de-DE" sz="2400" dirty="0" smtClean="0">
                <a:solidFill>
                  <a:schemeClr val="accent1"/>
                </a:solidFill>
              </a:rPr>
              <a:t>Fachärztin für Neurologie und Psychiatrie</a:t>
            </a:r>
          </a:p>
          <a:p>
            <a:r>
              <a:rPr lang="de-DE" sz="2400" dirty="0" smtClean="0">
                <a:solidFill>
                  <a:schemeClr val="accent1"/>
                </a:solidFill>
              </a:rPr>
              <a:t>Albert-Einstein-Str.4,12489 Berlin</a:t>
            </a:r>
          </a:p>
          <a:p>
            <a:r>
              <a:rPr lang="de-DE" sz="2400" dirty="0" smtClean="0">
                <a:solidFill>
                  <a:schemeClr val="accent1"/>
                </a:solidFill>
                <a:hlinkClick r:id="rId3"/>
              </a:rPr>
              <a:t>www.neurologie-hilbert.de</a:t>
            </a:r>
            <a:endParaRPr lang="de-DE" sz="2400" dirty="0" smtClean="0">
              <a:solidFill>
                <a:schemeClr val="accent1"/>
              </a:solidFill>
            </a:endParaRPr>
          </a:p>
          <a:p>
            <a:endParaRPr lang="de-DE" sz="2400" dirty="0">
              <a:solidFill>
                <a:schemeClr val="accent1"/>
              </a:solidFill>
            </a:endParaRPr>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46016" y="1700995"/>
            <a:ext cx="5651969" cy="259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03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a:solidFill>
                  <a:schemeClr val="accent1"/>
                </a:solidFill>
              </a:rPr>
              <a:t>Interessenkonflikte:    keine</a:t>
            </a:r>
            <a:endParaRPr lang="de-DE" dirty="0"/>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5"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20869"/>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006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908721"/>
            <a:ext cx="7844408" cy="576064"/>
          </a:xfrm>
        </p:spPr>
        <p:txBody>
          <a:bodyPr>
            <a:normAutofit fontScale="90000"/>
          </a:bodyPr>
          <a:lstStyle/>
          <a:p>
            <a:r>
              <a:rPr lang="de-DE" sz="3200" dirty="0" smtClean="0"/>
              <a:t>Gliederung</a:t>
            </a:r>
            <a:endParaRPr lang="de-DE" sz="3200" dirty="0"/>
          </a:p>
        </p:txBody>
      </p:sp>
      <p:sp>
        <p:nvSpPr>
          <p:cNvPr id="3" name="Untertitel 2"/>
          <p:cNvSpPr>
            <a:spLocks noGrp="1"/>
          </p:cNvSpPr>
          <p:nvPr>
            <p:ph type="subTitle" idx="1"/>
          </p:nvPr>
        </p:nvSpPr>
        <p:spPr>
          <a:xfrm>
            <a:off x="1331640" y="2060848"/>
            <a:ext cx="6696744" cy="3888432"/>
          </a:xfrm>
        </p:spPr>
        <p:txBody>
          <a:bodyPr>
            <a:normAutofit fontScale="70000" lnSpcReduction="20000"/>
          </a:bodyPr>
          <a:lstStyle/>
          <a:p>
            <a:pPr algn="l">
              <a:spcAft>
                <a:spcPts val="700"/>
              </a:spcAft>
              <a:tabLst>
                <a:tab pos="180000" algn="l"/>
                <a:tab pos="360000" algn="l"/>
              </a:tabLst>
            </a:pPr>
            <a:r>
              <a:rPr lang="de-DE" sz="3400" dirty="0" smtClean="0">
                <a:solidFill>
                  <a:schemeClr val="accent1"/>
                </a:solidFill>
              </a:rPr>
              <a:t>1.	Wie komme ich zu einem Gutachtenauftrag	</a:t>
            </a:r>
          </a:p>
          <a:p>
            <a:pPr algn="l">
              <a:spcAft>
                <a:spcPts val="700"/>
              </a:spcAft>
              <a:tabLst>
                <a:tab pos="360000" algn="l"/>
              </a:tabLst>
            </a:pPr>
            <a:r>
              <a:rPr lang="de-DE" sz="3400" dirty="0" smtClean="0">
                <a:solidFill>
                  <a:schemeClr val="accent1"/>
                </a:solidFill>
              </a:rPr>
              <a:t>2.	Was sollte ich zur Vorbereitung tun ? 		</a:t>
            </a:r>
          </a:p>
          <a:p>
            <a:pPr algn="l">
              <a:spcAft>
                <a:spcPts val="700"/>
              </a:spcAft>
              <a:tabLst>
                <a:tab pos="360000" algn="l"/>
              </a:tabLst>
            </a:pPr>
            <a:r>
              <a:rPr lang="de-DE" sz="3400" dirty="0" smtClean="0">
                <a:solidFill>
                  <a:schemeClr val="accent1"/>
                </a:solidFill>
              </a:rPr>
              <a:t>3.	Wie läuft die Untersuchung ab?			</a:t>
            </a:r>
          </a:p>
          <a:p>
            <a:pPr algn="l">
              <a:spcAft>
                <a:spcPts val="700"/>
              </a:spcAft>
              <a:tabLst>
                <a:tab pos="360000" algn="l"/>
              </a:tabLst>
            </a:pPr>
            <a:r>
              <a:rPr lang="de-DE" sz="3400" dirty="0" smtClean="0">
                <a:solidFill>
                  <a:schemeClr val="accent1"/>
                </a:solidFill>
              </a:rPr>
              <a:t>4.	Ausarbeitung des Gutachtens			</a:t>
            </a:r>
          </a:p>
          <a:p>
            <a:pPr algn="l">
              <a:spcAft>
                <a:spcPts val="700"/>
              </a:spcAft>
              <a:tabLst>
                <a:tab pos="360000" algn="l"/>
              </a:tabLst>
            </a:pPr>
            <a:r>
              <a:rPr lang="de-DE" sz="3400" dirty="0" smtClean="0">
                <a:solidFill>
                  <a:schemeClr val="accent1"/>
                </a:solidFill>
              </a:rPr>
              <a:t>5.	Zeit für Fragen					</a:t>
            </a:r>
          </a:p>
          <a:p>
            <a:pPr algn="l" defTabSz="252000">
              <a:spcAft>
                <a:spcPts val="700"/>
              </a:spcAft>
              <a:tabLst>
                <a:tab pos="360000" algn="l"/>
              </a:tabLst>
            </a:pPr>
            <a:r>
              <a:rPr lang="de-DE" sz="3400" dirty="0" smtClean="0">
                <a:solidFill>
                  <a:schemeClr val="accent1"/>
                </a:solidFill>
              </a:rPr>
              <a:t>6.	Diskussion von </a:t>
            </a:r>
            <a:r>
              <a:rPr lang="de-DE" sz="3400" dirty="0" err="1" smtClean="0">
                <a:solidFill>
                  <a:schemeClr val="accent1"/>
                </a:solidFill>
              </a:rPr>
              <a:t>Kasuistiken</a:t>
            </a:r>
            <a:r>
              <a:rPr lang="de-DE" sz="3400" dirty="0" smtClean="0">
                <a:solidFill>
                  <a:schemeClr val="accent1"/>
                </a:solidFill>
              </a:rPr>
              <a:t>																	</a:t>
            </a:r>
            <a:endParaRPr lang="de-DE" sz="2200" dirty="0" smtClean="0">
              <a:solidFill>
                <a:schemeClr val="accent1"/>
              </a:solidFill>
            </a:endParaRPr>
          </a:p>
          <a:p>
            <a:pPr defTabSz="252000">
              <a:spcAft>
                <a:spcPts val="700"/>
              </a:spcAft>
              <a:tabLst>
                <a:tab pos="360000" algn="l"/>
              </a:tabLst>
            </a:pPr>
            <a:r>
              <a:rPr lang="de-DE" sz="2400" dirty="0" smtClean="0">
                <a:solidFill>
                  <a:schemeClr val="accent1"/>
                </a:solidFill>
              </a:rPr>
              <a:t>	     	</a:t>
            </a:r>
          </a:p>
          <a:p>
            <a:r>
              <a:rPr lang="de-DE" sz="2400" dirty="0" smtClean="0">
                <a:solidFill>
                  <a:schemeClr val="accent1"/>
                </a:solidFill>
              </a:rPr>
              <a:t>	</a:t>
            </a:r>
            <a:r>
              <a:rPr lang="de-DE" sz="2400" dirty="0">
                <a:solidFill>
                  <a:schemeClr val="accent1"/>
                </a:solidFill>
              </a:rPr>
              <a:t> …aus  der Praxis für Ihre gutachterliche Praxis ! </a:t>
            </a:r>
            <a:r>
              <a:rPr lang="de-DE" sz="2400" dirty="0" smtClean="0">
                <a:solidFill>
                  <a:schemeClr val="accent1"/>
                </a:solidFill>
              </a:rPr>
              <a:t>	          </a:t>
            </a:r>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spTree>
    <p:extLst>
      <p:ext uri="{BB962C8B-B14F-4D97-AF65-F5344CB8AC3E}">
        <p14:creationId xmlns:p14="http://schemas.microsoft.com/office/powerpoint/2010/main" val="478192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908721"/>
            <a:ext cx="7844408" cy="576064"/>
          </a:xfrm>
        </p:spPr>
        <p:txBody>
          <a:bodyPr>
            <a:normAutofit fontScale="90000"/>
          </a:bodyPr>
          <a:lstStyle/>
          <a:p>
            <a:r>
              <a:rPr lang="de-DE" sz="3200" dirty="0" smtClean="0">
                <a:solidFill>
                  <a:schemeClr val="accent1"/>
                </a:solidFill>
              </a:rPr>
              <a:t>1.Wie komme ich zu einem Gutachtenauftrag</a:t>
            </a:r>
            <a:endParaRPr lang="de-DE" sz="3200" dirty="0"/>
          </a:p>
        </p:txBody>
      </p:sp>
      <p:sp>
        <p:nvSpPr>
          <p:cNvPr id="3" name="Untertitel 2"/>
          <p:cNvSpPr>
            <a:spLocks noGrp="1"/>
          </p:cNvSpPr>
          <p:nvPr>
            <p:ph type="subTitle" idx="1"/>
          </p:nvPr>
        </p:nvSpPr>
        <p:spPr>
          <a:xfrm>
            <a:off x="1259632" y="1844824"/>
            <a:ext cx="6696744" cy="3744416"/>
          </a:xfrm>
        </p:spPr>
        <p:txBody>
          <a:bodyPr>
            <a:normAutofit fontScale="62500" lnSpcReduction="20000"/>
          </a:bodyPr>
          <a:lstStyle/>
          <a:p>
            <a:pPr algn="l"/>
            <a:r>
              <a:rPr lang="de-DE" sz="2900" dirty="0">
                <a:solidFill>
                  <a:schemeClr val="accent1"/>
                </a:solidFill>
              </a:rPr>
              <a:t>https://www.aerztekammer-berlin.de</a:t>
            </a:r>
            <a:r>
              <a:rPr lang="de-DE" sz="2900" dirty="0" smtClean="0">
                <a:solidFill>
                  <a:schemeClr val="accent1"/>
                </a:solidFill>
              </a:rPr>
              <a:t>/</a:t>
            </a:r>
            <a:br>
              <a:rPr lang="de-DE" sz="2900" dirty="0" smtClean="0">
                <a:solidFill>
                  <a:schemeClr val="accent1"/>
                </a:solidFill>
              </a:rPr>
            </a:br>
            <a:r>
              <a:rPr lang="de-DE" sz="2900" dirty="0" smtClean="0">
                <a:solidFill>
                  <a:schemeClr val="accent1"/>
                </a:solidFill>
              </a:rPr>
              <a:t> 	</a:t>
            </a:r>
            <a:endParaRPr lang="de-DE" sz="2900" dirty="0">
              <a:solidFill>
                <a:schemeClr val="accent1"/>
              </a:solidFill>
            </a:endParaRPr>
          </a:p>
          <a:p>
            <a:pPr algn="l"/>
            <a:r>
              <a:rPr lang="de-DE" sz="2900" dirty="0" smtClean="0">
                <a:solidFill>
                  <a:schemeClr val="accent1"/>
                </a:solidFill>
                <a:hlinkClick r:id="rId3"/>
              </a:rPr>
              <a:t>gutachterkurs@aekb.de</a:t>
            </a:r>
            <a:endParaRPr lang="de-DE" sz="2900" dirty="0" smtClean="0">
              <a:solidFill>
                <a:schemeClr val="accent1"/>
              </a:solidFill>
            </a:endParaRPr>
          </a:p>
          <a:p>
            <a:pPr algn="l"/>
            <a:r>
              <a:rPr lang="de-DE" sz="2900" dirty="0" smtClean="0">
                <a:solidFill>
                  <a:schemeClr val="accent1"/>
                </a:solidFill>
              </a:rPr>
              <a:t/>
            </a:r>
            <a:br>
              <a:rPr lang="de-DE" sz="2900" dirty="0" smtClean="0">
                <a:solidFill>
                  <a:schemeClr val="accent1"/>
                </a:solidFill>
              </a:rPr>
            </a:br>
            <a:r>
              <a:rPr lang="de-DE" sz="2900" dirty="0" smtClean="0">
                <a:solidFill>
                  <a:schemeClr val="accent1"/>
                </a:solidFill>
              </a:rPr>
              <a:t>Gutachterverzeichnis											</a:t>
            </a:r>
            <a:endParaRPr lang="de-DE" sz="2900" dirty="0">
              <a:solidFill>
                <a:schemeClr val="accent1"/>
              </a:solidFill>
            </a:endParaRPr>
          </a:p>
          <a:p>
            <a:pPr algn="l"/>
            <a:r>
              <a:rPr lang="de-DE" sz="2900" dirty="0" smtClean="0">
                <a:solidFill>
                  <a:schemeClr val="accent1"/>
                </a:solidFill>
              </a:rPr>
              <a:t>Hinweis auf der eigenen Webseite</a:t>
            </a:r>
            <a:r>
              <a:rPr lang="de-DE" sz="2000" dirty="0" smtClean="0">
                <a:solidFill>
                  <a:schemeClr val="accent1"/>
                </a:solidFill>
              </a:rPr>
              <a:t>																		</a:t>
            </a:r>
            <a:r>
              <a:rPr lang="de-DE" sz="2400" dirty="0"/>
              <a:t> </a:t>
            </a:r>
            <a:r>
              <a:rPr lang="de-DE" sz="3400" dirty="0" smtClean="0">
                <a:solidFill>
                  <a:schemeClr val="accent1"/>
                </a:solidFill>
              </a:rPr>
              <a:t>																							</a:t>
            </a:r>
            <a:r>
              <a:rPr lang="de-DE" sz="2400" dirty="0" smtClean="0">
                <a:solidFill>
                  <a:schemeClr val="accent1"/>
                </a:solidFill>
              </a:rPr>
              <a:t>		     	</a:t>
            </a:r>
          </a:p>
          <a:p>
            <a:r>
              <a:rPr lang="de-DE" sz="2400" dirty="0" smtClean="0">
                <a:solidFill>
                  <a:schemeClr val="accent1"/>
                </a:solidFill>
              </a:rPr>
              <a:t>		          </a:t>
            </a:r>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1266" name="Picture 2" descr="D:\Users\Jens\Pictures\Saved Pictures\2017\2017_03_Praxis\Praxisbilder_Dr.med.Hilbert_ONLINE\Praxisbilder_Dr.med.Hilbert_ONLINE\02_Praxisbilder_3960_V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3717032"/>
            <a:ext cx="3727642" cy="245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709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72892"/>
            <a:ext cx="8229600" cy="744746"/>
          </a:xfrm>
        </p:spPr>
        <p:txBody>
          <a:bodyPr>
            <a:normAutofit/>
          </a:bodyPr>
          <a:lstStyle/>
          <a:p>
            <a:r>
              <a:rPr lang="de-DE" sz="3200" dirty="0" smtClean="0">
                <a:solidFill>
                  <a:schemeClr val="accent1"/>
                </a:solidFill>
              </a:rPr>
              <a:t>2.Was sollte ich zur Vorbereitung tun ?</a:t>
            </a:r>
            <a:endParaRPr lang="de-DE" sz="3200" dirty="0"/>
          </a:p>
        </p:txBody>
      </p:sp>
      <p:sp>
        <p:nvSpPr>
          <p:cNvPr id="3" name="Untertitel 2"/>
          <p:cNvSpPr>
            <a:spLocks noGrp="1"/>
          </p:cNvSpPr>
          <p:nvPr>
            <p:ph idx="1"/>
          </p:nvPr>
        </p:nvSpPr>
        <p:spPr/>
        <p:txBody>
          <a:bodyPr>
            <a:normAutofit/>
          </a:bodyPr>
          <a:lstStyle/>
          <a:p>
            <a:pPr marL="0" indent="0">
              <a:buNone/>
            </a:pPr>
            <a:r>
              <a:rPr lang="de-DE" sz="2000" i="1" dirty="0" smtClean="0">
                <a:solidFill>
                  <a:schemeClr val="accent1"/>
                </a:solidFill>
              </a:rPr>
              <a:t>„Ich brauche den Termin ganz schnell !“</a:t>
            </a:r>
          </a:p>
          <a:p>
            <a:pPr marL="0" indent="0">
              <a:buNone/>
            </a:pPr>
            <a:r>
              <a:rPr lang="de-DE" sz="2400" dirty="0" smtClean="0">
                <a:solidFill>
                  <a:schemeClr val="accent1"/>
                </a:solidFill>
              </a:rPr>
              <a:t>	          </a:t>
            </a:r>
          </a:p>
          <a:p>
            <a:pPr marL="0" indent="0">
              <a:buNone/>
            </a:pPr>
            <a:r>
              <a:rPr lang="de-DE" sz="2000" dirty="0" smtClean="0">
                <a:solidFill>
                  <a:schemeClr val="accent1"/>
                </a:solidFill>
              </a:rPr>
              <a:t>Gute Vorbereitung ist schon das halbe Gutachten</a:t>
            </a:r>
          </a:p>
          <a:p>
            <a:pPr marL="0" indent="0">
              <a:buNone/>
            </a:pPr>
            <a:r>
              <a:rPr lang="de-DE" sz="2000" dirty="0" smtClean="0">
                <a:solidFill>
                  <a:schemeClr val="accent1"/>
                </a:solidFill>
              </a:rPr>
              <a:t>Persönliche Vorsprache weil,….</a:t>
            </a:r>
          </a:p>
          <a:p>
            <a:pPr marL="0" indent="0">
              <a:buNone/>
            </a:pPr>
            <a:r>
              <a:rPr lang="de-DE" sz="2000" b="1" dirty="0" smtClean="0">
                <a:solidFill>
                  <a:schemeClr val="accent1"/>
                </a:solidFill>
              </a:rPr>
              <a:t>Wir checken</a:t>
            </a:r>
            <a:r>
              <a:rPr lang="de-DE" sz="2000" dirty="0" smtClean="0">
                <a:solidFill>
                  <a:schemeClr val="accent1"/>
                </a:solidFill>
              </a:rPr>
              <a:t>:</a:t>
            </a:r>
          </a:p>
          <a:p>
            <a:pPr marL="0" indent="0">
              <a:buNone/>
              <a:tabLst>
                <a:tab pos="540000" algn="l"/>
              </a:tabLst>
            </a:pPr>
            <a:r>
              <a:rPr lang="de-DE" sz="2000" dirty="0" smtClean="0">
                <a:solidFill>
                  <a:schemeClr val="accent1"/>
                </a:solidFill>
              </a:rPr>
              <a:t>	- die Fragestellung</a:t>
            </a:r>
          </a:p>
          <a:p>
            <a:pPr marL="0" indent="0">
              <a:buNone/>
              <a:tabLst>
                <a:tab pos="540000" algn="l"/>
              </a:tabLst>
            </a:pPr>
            <a:r>
              <a:rPr lang="de-DE" sz="2000" dirty="0" smtClean="0">
                <a:solidFill>
                  <a:schemeClr val="accent1"/>
                </a:solidFill>
              </a:rPr>
              <a:t>	- die Identität</a:t>
            </a:r>
          </a:p>
          <a:p>
            <a:pPr marL="0" indent="0">
              <a:buNone/>
              <a:tabLst>
                <a:tab pos="540000" algn="l"/>
              </a:tabLst>
            </a:pPr>
            <a:r>
              <a:rPr lang="de-DE" sz="2000" dirty="0" smtClean="0">
                <a:solidFill>
                  <a:schemeClr val="accent1"/>
                </a:solidFill>
              </a:rPr>
              <a:t>	- die Unterlagen</a:t>
            </a:r>
          </a:p>
          <a:p>
            <a:pPr marL="0" indent="0">
              <a:buNone/>
              <a:tabLst>
                <a:tab pos="540000" algn="l"/>
              </a:tabLst>
            </a:pPr>
            <a:r>
              <a:rPr lang="de-DE" sz="2000" dirty="0" smtClean="0">
                <a:solidFill>
                  <a:schemeClr val="accent1"/>
                </a:solidFill>
              </a:rPr>
              <a:t>	- den vorbereitenden Fragebogen </a:t>
            </a:r>
          </a:p>
          <a:p>
            <a:pPr marL="0" indent="0">
              <a:buNone/>
              <a:tabLst>
                <a:tab pos="540000" algn="l"/>
              </a:tabLst>
            </a:pPr>
            <a:r>
              <a:rPr lang="de-DE" sz="2000" dirty="0" smtClean="0">
                <a:solidFill>
                  <a:schemeClr val="accent1"/>
                </a:solidFill>
              </a:rPr>
              <a:t>	- ob Zusatzuntersuchungen erforderlich sind</a:t>
            </a:r>
          </a:p>
          <a:p>
            <a:pPr marL="0" indent="0">
              <a:buNone/>
              <a:tabLst>
                <a:tab pos="540000" algn="l"/>
              </a:tabLst>
            </a:pPr>
            <a:r>
              <a:rPr lang="de-DE" sz="2000" dirty="0" smtClean="0">
                <a:solidFill>
                  <a:schemeClr val="accent1"/>
                </a:solidFill>
              </a:rPr>
              <a:t>	- das Verhalten des Probanden</a:t>
            </a:r>
          </a:p>
          <a:p>
            <a:pPr marL="0" indent="0">
              <a:buNone/>
              <a:tabLst>
                <a:tab pos="540000" algn="l"/>
              </a:tabLst>
            </a:pPr>
            <a:r>
              <a:rPr lang="de-DE" sz="2000" dirty="0" smtClean="0">
                <a:solidFill>
                  <a:schemeClr val="accent1"/>
                </a:solidFill>
              </a:rPr>
              <a:t>	- und klären die Kostenfrage</a:t>
            </a:r>
          </a:p>
          <a:p>
            <a:pPr marL="0" indent="0">
              <a:buNone/>
            </a:pPr>
            <a:endParaRPr lang="de-DE" sz="2400" dirty="0">
              <a:solidFill>
                <a:schemeClr val="accent1"/>
              </a:solidFill>
            </a:endParaRPr>
          </a:p>
          <a:p>
            <a:pPr marL="0" indent="0">
              <a:buNone/>
            </a:pPr>
            <a:endParaRPr lang="de-DE" sz="2400" dirty="0" smtClean="0">
              <a:solidFill>
                <a:schemeClr val="accent1"/>
              </a:solidFill>
            </a:endParaRPr>
          </a:p>
        </p:txBody>
      </p:sp>
      <p:sp>
        <p:nvSpPr>
          <p:cNvPr id="4" name="Fußzeilenplatzhalter 3"/>
          <p:cNvSpPr>
            <a:spLocks noGrp="1"/>
          </p:cNvSpPr>
          <p:nvPr>
            <p:ph type="ftr" sz="quarter" idx="11"/>
          </p:nvPr>
        </p:nvSpPr>
        <p:spPr/>
        <p:txBody>
          <a:bodyPr/>
          <a:lstStyle/>
          <a:p>
            <a:r>
              <a:rPr lang="de-DE" dirty="0" smtClean="0"/>
              <a:t>Verkehrsmedizinische Begutachtung ÄK Berlin 27.03.2019</a:t>
            </a:r>
            <a:endParaRPr lang="de-DE" dirty="0"/>
          </a:p>
        </p:txBody>
      </p:sp>
      <p:pic>
        <p:nvPicPr>
          <p:cNvPr id="1026" name="Picture 2" descr="C:\Users\admin\Pictures\Fotoshooting Praxis\Mediathek ‹ Praxis für Neurologie und Psychiatrie Dr med Kathrin Hilbert — WordPress_files\hilbert_logoentwicklung-MK2-300x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6632"/>
            <a:ext cx="2286000" cy="55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22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3752</Words>
  <Application>Microsoft Office PowerPoint</Application>
  <PresentationFormat>Bildschirmpräsentation (4:3)</PresentationFormat>
  <Paragraphs>450</Paragraphs>
  <Slides>39</Slides>
  <Notes>39</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39</vt:i4>
      </vt:variant>
    </vt:vector>
  </HeadingPairs>
  <TitlesOfParts>
    <vt:vector size="41" baseType="lpstr">
      <vt:lpstr>Larissa</vt:lpstr>
      <vt:lpstr>Document</vt:lpstr>
      <vt:lpstr>Herangehensweise bei der Gutachtenerstellung</vt:lpstr>
      <vt:lpstr>PowerPoint-Präsentation</vt:lpstr>
      <vt:lpstr>PowerPoint-Präsentation</vt:lpstr>
      <vt:lpstr>PowerPoint-Präsentation</vt:lpstr>
      <vt:lpstr>PowerPoint-Präsentation</vt:lpstr>
      <vt:lpstr>PowerPoint-Präsentation</vt:lpstr>
      <vt:lpstr>Gliederung</vt:lpstr>
      <vt:lpstr>1.Wie komme ich zu einem Gutachtenauftrag</vt:lpstr>
      <vt:lpstr>2.Was sollte ich zur Vorbereitung tun ?</vt:lpstr>
      <vt:lpstr>PowerPoint-Präsentation</vt:lpstr>
      <vt:lpstr>PowerPoint-Präsentation</vt:lpstr>
      <vt:lpstr>2.Was sollte ich zur Vorbereitung tun ?</vt:lpstr>
      <vt:lpstr>PowerPoint-Präsentation</vt:lpstr>
      <vt:lpstr>PowerPoint-Präsentation</vt:lpstr>
      <vt:lpstr>PowerPoint-Präsentation</vt:lpstr>
      <vt:lpstr>PowerPoint-Präsentation</vt:lpstr>
      <vt:lpstr>PowerPoint-Präsentation</vt:lpstr>
      <vt:lpstr>2. Was sollte ich zur Vorbereitung tun ?</vt:lpstr>
      <vt:lpstr>PowerPoint-Präsentation</vt:lpstr>
      <vt:lpstr>Leistungspsychologische Zusatzbegutachtung</vt:lpstr>
      <vt:lpstr>3.Wie läuft die Untersuchung ab ?</vt:lpstr>
      <vt:lpstr>        </vt:lpstr>
      <vt:lpstr>PowerPoint-Präsentation</vt:lpstr>
      <vt:lpstr>PowerPoint-Präsentation</vt:lpstr>
      <vt:lpstr>  Cave: Rollenwechsel !</vt:lpstr>
      <vt:lpstr>Die gutachterliche Untersuchung       </vt:lpstr>
      <vt:lpstr>4. Ausarbeitung des Gutachtens</vt:lpstr>
      <vt:lpstr>PowerPoint-Präsentation</vt:lpstr>
      <vt:lpstr> TAKE  HOME MESSAGES</vt:lpstr>
      <vt:lpstr>Danke für Ihre Aufmerksamkeit</vt:lpstr>
      <vt:lpstr>5. Zeit für Fragen und zur Diskussion</vt:lpstr>
      <vt:lpstr>6. Kasuistiken</vt:lpstr>
      <vt:lpstr>1. Kasus</vt:lpstr>
      <vt:lpstr>2. Kasus</vt:lpstr>
      <vt:lpstr>3. Kasus</vt:lpstr>
      <vt:lpstr>4. Kasus</vt:lpstr>
      <vt:lpstr>5. Kasus</vt:lpstr>
      <vt:lpstr>6. Kasus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Herangehensweise bei der Gutachtenerstellung</dc:title>
  <dc:creator>admin</dc:creator>
  <cp:lastModifiedBy>Hilbert-U</cp:lastModifiedBy>
  <cp:revision>161</cp:revision>
  <cp:lastPrinted>2019-03-10T23:02:00Z</cp:lastPrinted>
  <dcterms:created xsi:type="dcterms:W3CDTF">2018-02-25T22:45:57Z</dcterms:created>
  <dcterms:modified xsi:type="dcterms:W3CDTF">2019-03-24T16:57:50Z</dcterms:modified>
</cp:coreProperties>
</file>